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8.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6.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theme/theme3.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73" r:id="rId3"/>
    <p:sldId id="257" r:id="rId4"/>
    <p:sldId id="258" r:id="rId5"/>
    <p:sldId id="259" r:id="rId6"/>
    <p:sldId id="272" r:id="rId7"/>
    <p:sldId id="261" r:id="rId8"/>
    <p:sldId id="262" r:id="rId9"/>
    <p:sldId id="266" r:id="rId10"/>
    <p:sldId id="269" r:id="rId11"/>
    <p:sldId id="264" r:id="rId12"/>
    <p:sldId id="265" r:id="rId13"/>
    <p:sldId id="271" r:id="rId14"/>
    <p:sldId id="274" r:id="rId15"/>
    <p:sldId id="275" r:id="rId16"/>
    <p:sldId id="267" r:id="rId17"/>
    <p:sldId id="276" r:id="rId18"/>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Birungi" initials="JB" lastIdx="1" clrIdx="0">
    <p:extLst>
      <p:ext uri="{19B8F6BF-5375-455C-9EA6-DF929625EA0E}">
        <p15:presenceInfo xmlns:p15="http://schemas.microsoft.com/office/powerpoint/2012/main" userId="S-1-5-21-838909091-3692204572-3362430817-76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79100" autoAdjust="0"/>
  </p:normalViewPr>
  <p:slideViewPr>
    <p:cSldViewPr snapToGrid="0">
      <p:cViewPr varScale="1">
        <p:scale>
          <a:sx n="73" d="100"/>
          <a:sy n="73" d="100"/>
        </p:scale>
        <p:origin x="72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5427"/>
          </a:xfrm>
          <a:prstGeom prst="rect">
            <a:avLst/>
          </a:prstGeom>
        </p:spPr>
        <p:txBody>
          <a:bodyPr vert="horz" lIns="91440" tIns="45720" rIns="91440" bIns="45720" rtlCol="0"/>
          <a:lstStyle>
            <a:lvl1pPr algn="r">
              <a:defRPr sz="1200"/>
            </a:lvl1pPr>
          </a:lstStyle>
          <a:p>
            <a:fld id="{0BCC124F-55AF-4849-AA1A-2B1005F1436B}" type="datetimeFigureOut">
              <a:rPr lang="en-US" smtClean="0"/>
              <a:t>9/28/2017</a:t>
            </a:fld>
            <a:endParaRPr lang="en-US"/>
          </a:p>
        </p:txBody>
      </p:sp>
      <p:sp>
        <p:nvSpPr>
          <p:cNvPr id="4" name="Footer Placeholder 3"/>
          <p:cNvSpPr>
            <a:spLocks noGrp="1"/>
          </p:cNvSpPr>
          <p:nvPr>
            <p:ph type="ftr" sz="quarter" idx="2"/>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378824"/>
            <a:ext cx="2945659" cy="495426"/>
          </a:xfrm>
          <a:prstGeom prst="rect">
            <a:avLst/>
          </a:prstGeom>
        </p:spPr>
        <p:txBody>
          <a:bodyPr vert="horz" lIns="91440" tIns="45720" rIns="91440" bIns="45720" rtlCol="0" anchor="b"/>
          <a:lstStyle>
            <a:lvl1pPr algn="r">
              <a:defRPr sz="1200"/>
            </a:lvl1pPr>
          </a:lstStyle>
          <a:p>
            <a:fld id="{2B1BE359-ADA6-4752-AC0B-F9507DA58FA0}" type="slidenum">
              <a:rPr lang="en-US" smtClean="0"/>
              <a:t>‹#›</a:t>
            </a:fld>
            <a:endParaRPr lang="en-US"/>
          </a:p>
        </p:txBody>
      </p:sp>
    </p:spTree>
    <p:extLst>
      <p:ext uri="{BB962C8B-B14F-4D97-AF65-F5344CB8AC3E}">
        <p14:creationId xmlns:p14="http://schemas.microsoft.com/office/powerpoint/2010/main" val="4129561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EBD00C62-C13E-4285-9A09-44EC69843AED}" type="datetimeFigureOut">
              <a:rPr lang="en-US" smtClean="0"/>
              <a:t>9/28/2017</a:t>
            </a:fld>
            <a:endParaRPr lang="en-US"/>
          </a:p>
        </p:txBody>
      </p:sp>
      <p:sp>
        <p:nvSpPr>
          <p:cNvPr id="4" name="Slide Image Placehold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AA04ACF5-7ADA-4F7E-940C-3B10E6D4D012}" type="slidenum">
              <a:rPr lang="en-US" smtClean="0"/>
              <a:t>‹#›</a:t>
            </a:fld>
            <a:endParaRPr lang="en-US"/>
          </a:p>
        </p:txBody>
      </p:sp>
    </p:spTree>
    <p:extLst>
      <p:ext uri="{BB962C8B-B14F-4D97-AF65-F5344CB8AC3E}">
        <p14:creationId xmlns:p14="http://schemas.microsoft.com/office/powerpoint/2010/main" val="4163762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A04ACF5-7ADA-4F7E-940C-3B10E6D4D012}" type="slidenum">
              <a:rPr lang="en-US" smtClean="0"/>
              <a:t>1</a:t>
            </a:fld>
            <a:endParaRPr lang="en-US"/>
          </a:p>
        </p:txBody>
      </p:sp>
    </p:spTree>
    <p:extLst>
      <p:ext uri="{BB962C8B-B14F-4D97-AF65-F5344CB8AC3E}">
        <p14:creationId xmlns:p14="http://schemas.microsoft.com/office/powerpoint/2010/main" val="2352784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A04ACF5-7ADA-4F7E-940C-3B10E6D4D012}" type="slidenum">
              <a:rPr lang="en-US" smtClean="0"/>
              <a:t>10</a:t>
            </a:fld>
            <a:endParaRPr lang="en-US"/>
          </a:p>
        </p:txBody>
      </p:sp>
    </p:spTree>
    <p:extLst>
      <p:ext uri="{BB962C8B-B14F-4D97-AF65-F5344CB8AC3E}">
        <p14:creationId xmlns:p14="http://schemas.microsoft.com/office/powerpoint/2010/main" val="3760339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v"/>
            </a:pPr>
            <a:r>
              <a:rPr lang="en-US" sz="1800" b="1" dirty="0" smtClean="0"/>
              <a:t>Preventing and Mediating Conflict and Sustaining Peace</a:t>
            </a:r>
            <a:r>
              <a:rPr lang="en-US" sz="1800" dirty="0" smtClean="0"/>
              <a:t>.</a:t>
            </a:r>
          </a:p>
          <a:p>
            <a:pPr lvl="1"/>
            <a:r>
              <a:rPr lang="en-US" sz="1600" dirty="0" smtClean="0">
                <a:solidFill>
                  <a:srgbClr val="FF0000"/>
                </a:solidFill>
              </a:rPr>
              <a:t>Identification of root causes of conflict.</a:t>
            </a:r>
          </a:p>
          <a:p>
            <a:pPr lvl="1"/>
            <a:r>
              <a:rPr lang="en-US" sz="1600" dirty="0" smtClean="0">
                <a:solidFill>
                  <a:srgbClr val="FF0000"/>
                </a:solidFill>
              </a:rPr>
              <a:t>Conflict Prevention.</a:t>
            </a:r>
          </a:p>
          <a:p>
            <a:pPr lvl="1"/>
            <a:r>
              <a:rPr lang="en-US" sz="1600" dirty="0" smtClean="0">
                <a:solidFill>
                  <a:srgbClr val="FF0000"/>
                </a:solidFill>
              </a:rPr>
              <a:t>Good offices and mediation.</a:t>
            </a:r>
          </a:p>
          <a:p>
            <a:pPr lvl="1"/>
            <a:r>
              <a:rPr lang="en-US" sz="1600" dirty="0" smtClean="0">
                <a:solidFill>
                  <a:srgbClr val="FF0000"/>
                </a:solidFill>
              </a:rPr>
              <a:t>Cooperation on electoral matters and governance.</a:t>
            </a:r>
          </a:p>
          <a:p>
            <a:pPr lvl="1"/>
            <a:r>
              <a:rPr lang="en-US" sz="1600" dirty="0" smtClean="0">
                <a:solidFill>
                  <a:srgbClr val="FF0000"/>
                </a:solidFill>
              </a:rPr>
              <a:t>Protection of human rights and addressing humanitarian issues.</a:t>
            </a:r>
          </a:p>
          <a:p>
            <a:pPr marL="457200" lvl="1" indent="0">
              <a:buNone/>
            </a:pPr>
            <a:endParaRPr lang="en-US" sz="600" dirty="0" smtClean="0"/>
          </a:p>
          <a:p>
            <a:pPr>
              <a:buFont typeface="Wingdings" panose="05000000000000000000" pitchFamily="2" charset="2"/>
              <a:buChar char="v"/>
            </a:pPr>
            <a:r>
              <a:rPr lang="en-US" sz="1800" b="1" dirty="0" smtClean="0"/>
              <a:t>Responding to Conflict</a:t>
            </a:r>
            <a:r>
              <a:rPr lang="en-US" sz="1800" dirty="0" smtClean="0"/>
              <a:t>.</a:t>
            </a:r>
          </a:p>
          <a:p>
            <a:pPr lvl="1"/>
            <a:r>
              <a:rPr lang="en-US" sz="1600" dirty="0" smtClean="0">
                <a:solidFill>
                  <a:srgbClr val="FF0000"/>
                </a:solidFill>
              </a:rPr>
              <a:t>Mediation and conflict management.</a:t>
            </a:r>
          </a:p>
          <a:p>
            <a:pPr lvl="1"/>
            <a:r>
              <a:rPr lang="en-US" sz="1600" dirty="0" smtClean="0">
                <a:solidFill>
                  <a:srgbClr val="FF0000"/>
                </a:solidFill>
              </a:rPr>
              <a:t>Peacekeeping.</a:t>
            </a:r>
          </a:p>
          <a:p>
            <a:pPr lvl="1"/>
            <a:r>
              <a:rPr lang="en-US" sz="1600" dirty="0" smtClean="0">
                <a:solidFill>
                  <a:srgbClr val="FF0000"/>
                </a:solidFill>
              </a:rPr>
              <a:t>Peace enforcement.</a:t>
            </a:r>
          </a:p>
          <a:p>
            <a:pPr lvl="1"/>
            <a:r>
              <a:rPr lang="en-US" sz="1600" dirty="0" smtClean="0">
                <a:solidFill>
                  <a:srgbClr val="FF0000"/>
                </a:solidFill>
              </a:rPr>
              <a:t>Peacebuilding.</a:t>
            </a:r>
          </a:p>
          <a:p>
            <a:pPr>
              <a:buFont typeface="Wingdings" panose="05000000000000000000" pitchFamily="2" charset="2"/>
              <a:buChar char="v"/>
            </a:pPr>
            <a:r>
              <a:rPr lang="en-US" sz="1800" b="1" dirty="0" smtClean="0"/>
              <a:t>Addressing Root Causes.</a:t>
            </a:r>
          </a:p>
          <a:p>
            <a:pPr lvl="1"/>
            <a:r>
              <a:rPr lang="en-US" sz="1600" dirty="0" smtClean="0">
                <a:solidFill>
                  <a:srgbClr val="FF0000"/>
                </a:solidFill>
              </a:rPr>
              <a:t>Strengthening national institutions to address the root causes of conflict.</a:t>
            </a:r>
          </a:p>
          <a:p>
            <a:pPr lvl="1"/>
            <a:r>
              <a:rPr lang="en-US" sz="1600" dirty="0" smtClean="0">
                <a:solidFill>
                  <a:srgbClr val="FF0000"/>
                </a:solidFill>
              </a:rPr>
              <a:t>Support development of strategies to prevent violent conflict.</a:t>
            </a:r>
          </a:p>
          <a:p>
            <a:pPr marL="457200" lvl="1" indent="0">
              <a:buNone/>
            </a:pPr>
            <a:endParaRPr lang="en-US" sz="600" dirty="0" smtClean="0"/>
          </a:p>
          <a:p>
            <a:pPr>
              <a:buFont typeface="Wingdings" panose="05000000000000000000" pitchFamily="2" charset="2"/>
              <a:buChar char="v"/>
            </a:pPr>
            <a:r>
              <a:rPr lang="en-US" sz="1800" b="1" dirty="0" smtClean="0"/>
              <a:t>Continuous Partnership Review and Enhancement</a:t>
            </a:r>
            <a:r>
              <a:rPr lang="en-US" sz="1800" dirty="0" smtClean="0"/>
              <a:t>.</a:t>
            </a:r>
          </a:p>
          <a:p>
            <a:pPr lvl="1"/>
            <a:r>
              <a:rPr lang="en-US" sz="1600" dirty="0" smtClean="0">
                <a:solidFill>
                  <a:srgbClr val="FF0000"/>
                </a:solidFill>
              </a:rPr>
              <a:t>Regular reviews of progress of implementation.</a:t>
            </a:r>
          </a:p>
          <a:p>
            <a:pPr lvl="1"/>
            <a:r>
              <a:rPr lang="en-US" sz="1600" dirty="0" smtClean="0">
                <a:solidFill>
                  <a:srgbClr val="FF0000"/>
                </a:solidFill>
              </a:rPr>
              <a:t>Lessons Leaned exercise on country-specific and thematic issues.</a:t>
            </a:r>
          </a:p>
          <a:p>
            <a:pPr lvl="1"/>
            <a:r>
              <a:rPr lang="en-US" sz="1600" dirty="0" smtClean="0">
                <a:solidFill>
                  <a:srgbClr val="FF0000"/>
                </a:solidFill>
              </a:rPr>
              <a:t>Regular meetings between both secretariats to discuss issues of mutual interests.</a:t>
            </a:r>
          </a:p>
          <a:p>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11</a:t>
            </a:fld>
            <a:endParaRPr lang="en-US"/>
          </a:p>
        </p:txBody>
      </p:sp>
    </p:spTree>
    <p:extLst>
      <p:ext uri="{BB962C8B-B14F-4D97-AF65-F5344CB8AC3E}">
        <p14:creationId xmlns:p14="http://schemas.microsoft.com/office/powerpoint/2010/main" val="1947469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v"/>
            </a:pPr>
            <a:r>
              <a:rPr lang="en-US" b="1" dirty="0" smtClean="0"/>
              <a:t>Preventing and Mediating Conflict and Sustaining Peace.</a:t>
            </a:r>
          </a:p>
          <a:p>
            <a:pPr lvl="1"/>
            <a:r>
              <a:rPr lang="en-US" dirty="0" smtClean="0">
                <a:solidFill>
                  <a:srgbClr val="FF0000"/>
                </a:solidFill>
              </a:rPr>
              <a:t>Periodic discussions on root causes of conflict and how to address them.</a:t>
            </a:r>
          </a:p>
          <a:p>
            <a:pPr lvl="1"/>
            <a:r>
              <a:rPr lang="en-US" dirty="0" smtClean="0">
                <a:solidFill>
                  <a:srgbClr val="FF0000"/>
                </a:solidFill>
              </a:rPr>
              <a:t>Discuss and share early warning analysis from all relevant sources.</a:t>
            </a:r>
          </a:p>
          <a:p>
            <a:pPr lvl="1"/>
            <a:r>
              <a:rPr lang="en-US" dirty="0" smtClean="0">
                <a:solidFill>
                  <a:srgbClr val="FF0000"/>
                </a:solidFill>
              </a:rPr>
              <a:t>Regular joint “horizon scanning” sessions.</a:t>
            </a:r>
          </a:p>
          <a:p>
            <a:pPr lvl="1"/>
            <a:r>
              <a:rPr lang="en-US" dirty="0" smtClean="0">
                <a:solidFill>
                  <a:srgbClr val="FF0000"/>
                </a:solidFill>
              </a:rPr>
              <a:t>Annual UN-AU and RECs/RMs Desk to Desk to discuss country-specific issues.</a:t>
            </a:r>
          </a:p>
          <a:p>
            <a:pPr marL="457200" lvl="1" indent="0">
              <a:buNone/>
            </a:pPr>
            <a:endParaRPr lang="en-US" dirty="0" smtClean="0"/>
          </a:p>
          <a:p>
            <a:pPr>
              <a:buFont typeface="Wingdings" panose="05000000000000000000" pitchFamily="2" charset="2"/>
              <a:buChar char="v"/>
            </a:pPr>
            <a:r>
              <a:rPr lang="en-US" b="1" dirty="0" smtClean="0"/>
              <a:t> Responding to Conflict.</a:t>
            </a:r>
          </a:p>
          <a:p>
            <a:pPr lvl="1"/>
            <a:r>
              <a:rPr lang="en-US" dirty="0" smtClean="0">
                <a:solidFill>
                  <a:srgbClr val="FF0000"/>
                </a:solidFill>
              </a:rPr>
              <a:t>Staff exchanges, seminars and workshops to enhance shared understanding of policies. Doctrines and roles.</a:t>
            </a:r>
          </a:p>
          <a:p>
            <a:pPr lvl="1"/>
            <a:r>
              <a:rPr lang="en-US" dirty="0" smtClean="0">
                <a:solidFill>
                  <a:srgbClr val="FF0000"/>
                </a:solidFill>
              </a:rPr>
              <a:t>Collaborate towards strengthening APSA and AGA as a mechanism for strengthening structural causes of conflict.</a:t>
            </a:r>
          </a:p>
          <a:p>
            <a:pPr lvl="1"/>
            <a:r>
              <a:rPr lang="en-US" dirty="0" smtClean="0">
                <a:solidFill>
                  <a:srgbClr val="FF0000"/>
                </a:solidFill>
              </a:rPr>
              <a:t>Continue to collaborate on arrangements for sustainable funding for AU PSOs.</a:t>
            </a:r>
          </a:p>
          <a:p>
            <a:pPr lvl="1"/>
            <a:r>
              <a:rPr lang="en-US" dirty="0" smtClean="0">
                <a:solidFill>
                  <a:srgbClr val="FF0000"/>
                </a:solidFill>
              </a:rPr>
              <a:t>Collaborate in the areas of policing, training and mission planning.</a:t>
            </a:r>
          </a:p>
          <a:p>
            <a:pPr marL="457200" lvl="1" indent="0">
              <a:buNone/>
            </a:pPr>
            <a:endParaRPr lang="en-US" dirty="0" smtClean="0"/>
          </a:p>
          <a:p>
            <a:pPr>
              <a:buFont typeface="Wingdings" panose="05000000000000000000" pitchFamily="2" charset="2"/>
              <a:buChar char="v"/>
            </a:pPr>
            <a:r>
              <a:rPr lang="en-US" b="1" dirty="0" smtClean="0"/>
              <a:t>Addressing Root Causes.</a:t>
            </a:r>
          </a:p>
          <a:p>
            <a:pPr lvl="1"/>
            <a:r>
              <a:rPr lang="en-US" dirty="0" smtClean="0">
                <a:solidFill>
                  <a:srgbClr val="FF0000"/>
                </a:solidFill>
              </a:rPr>
              <a:t>Including PB strategies in all conflict situations.</a:t>
            </a:r>
          </a:p>
          <a:p>
            <a:pPr lvl="1"/>
            <a:r>
              <a:rPr lang="en-US" dirty="0" smtClean="0">
                <a:solidFill>
                  <a:srgbClr val="FF0000"/>
                </a:solidFill>
              </a:rPr>
              <a:t>Support development of strategies to prevent violent conflict.</a:t>
            </a:r>
          </a:p>
          <a:p>
            <a:pPr lvl="1"/>
            <a:r>
              <a:rPr lang="en-US" dirty="0" smtClean="0">
                <a:solidFill>
                  <a:srgbClr val="FF0000"/>
                </a:solidFill>
              </a:rPr>
              <a:t>Strengthen coordination and cooperation on PB, including joint assessment of countries emerging from conflict.</a:t>
            </a:r>
          </a:p>
          <a:p>
            <a:pPr lvl="1"/>
            <a:r>
              <a:rPr lang="en-US" dirty="0" smtClean="0">
                <a:solidFill>
                  <a:srgbClr val="FF0000"/>
                </a:solidFill>
              </a:rPr>
              <a:t>Support the implementation of the AU Policy on PCRD, including African Solidarity Initiative.</a:t>
            </a:r>
          </a:p>
          <a:p>
            <a:pPr lvl="1"/>
            <a:r>
              <a:rPr lang="en-US" dirty="0" smtClean="0">
                <a:solidFill>
                  <a:srgbClr val="FF0000"/>
                </a:solidFill>
              </a:rPr>
              <a:t>Stemming the illicit flow of SALW, collaborate on SSR, DDR Mine Action, Child Protection and Counter Terrorism.</a:t>
            </a:r>
          </a:p>
          <a:p>
            <a:pPr marL="457200" lvl="1" indent="0">
              <a:buNone/>
            </a:pPr>
            <a:endParaRPr lang="en-US" dirty="0" smtClean="0"/>
          </a:p>
          <a:p>
            <a:pPr>
              <a:buFont typeface="Wingdings" panose="05000000000000000000" pitchFamily="2" charset="2"/>
              <a:buChar char="v"/>
            </a:pPr>
            <a:r>
              <a:rPr lang="en-US" b="1" dirty="0" smtClean="0"/>
              <a:t>Continuous Partnership Review and Enhancement</a:t>
            </a:r>
          </a:p>
          <a:p>
            <a:pPr lvl="1"/>
            <a:r>
              <a:rPr lang="en-US" dirty="0" smtClean="0">
                <a:solidFill>
                  <a:srgbClr val="FF0000"/>
                </a:solidFill>
              </a:rPr>
              <a:t>Regular reviews by Special Reps of the SG and AU Chairperson on progress of implementation.</a:t>
            </a:r>
          </a:p>
          <a:p>
            <a:pPr lvl="1"/>
            <a:r>
              <a:rPr lang="en-US" dirty="0" smtClean="0">
                <a:solidFill>
                  <a:srgbClr val="FF0000"/>
                </a:solidFill>
              </a:rPr>
              <a:t>Annual retreats between UNOAU, reps of UN </a:t>
            </a:r>
            <a:r>
              <a:rPr lang="en-US" dirty="0" err="1" smtClean="0">
                <a:solidFill>
                  <a:srgbClr val="FF0000"/>
                </a:solidFill>
              </a:rPr>
              <a:t>Depts</a:t>
            </a:r>
            <a:r>
              <a:rPr lang="en-US" dirty="0" smtClean="0">
                <a:solidFill>
                  <a:srgbClr val="FF0000"/>
                </a:solidFill>
              </a:rPr>
              <a:t>/offices, AU PSD and DPA to develop joint work plan..</a:t>
            </a:r>
          </a:p>
          <a:p>
            <a:pPr lvl="1"/>
            <a:r>
              <a:rPr lang="en-US" dirty="0" smtClean="0">
                <a:solidFill>
                  <a:srgbClr val="FF0000"/>
                </a:solidFill>
              </a:rPr>
              <a:t>Annual Desk to Desk meetings.</a:t>
            </a:r>
          </a:p>
          <a:p>
            <a:pPr lvl="1"/>
            <a:r>
              <a:rPr lang="en-US" dirty="0" smtClean="0">
                <a:solidFill>
                  <a:srgbClr val="FF0000"/>
                </a:solidFill>
              </a:rPr>
              <a:t>Periodic VTC at working and Directors’ level.</a:t>
            </a:r>
          </a:p>
          <a:p>
            <a:pPr lvl="1"/>
            <a:r>
              <a:rPr lang="en-US" dirty="0" smtClean="0">
                <a:solidFill>
                  <a:srgbClr val="FF0000"/>
                </a:solidFill>
              </a:rPr>
              <a:t>Joint Task Force at Principal Level once a year.</a:t>
            </a:r>
          </a:p>
          <a:p>
            <a:pPr lvl="1"/>
            <a:r>
              <a:rPr lang="en-US" dirty="0" smtClean="0">
                <a:solidFill>
                  <a:srgbClr val="FF0000"/>
                </a:solidFill>
              </a:rPr>
              <a:t>Annual consultation between the two councils.</a:t>
            </a:r>
          </a:p>
          <a:p>
            <a:pPr lvl="1"/>
            <a:r>
              <a:rPr lang="en-US" dirty="0" smtClean="0">
                <a:solidFill>
                  <a:srgbClr val="FF0000"/>
                </a:solidFill>
              </a:rPr>
              <a:t>Annual Conference between the UN SG and AU Chairperson, and their meetings on the margins of the AU Summit and GA debates.</a:t>
            </a:r>
          </a:p>
          <a:p>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12</a:t>
            </a:fld>
            <a:endParaRPr lang="en-US"/>
          </a:p>
        </p:txBody>
      </p:sp>
    </p:spTree>
    <p:extLst>
      <p:ext uri="{BB962C8B-B14F-4D97-AF65-F5344CB8AC3E}">
        <p14:creationId xmlns:p14="http://schemas.microsoft.com/office/powerpoint/2010/main" val="3361550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Increased collaboration- including in Burundi, DRC, the Gambia, Mali, Libya, Somalia, South Sudan and Sudan.</a:t>
            </a:r>
          </a:p>
          <a:p>
            <a:endParaRPr lang="en-US" sz="1200" dirty="0" smtClean="0"/>
          </a:p>
          <a:p>
            <a:r>
              <a:rPr lang="en-US" sz="1200" dirty="0" smtClean="0"/>
              <a:t>Frequent Joint briefings-including most recently on the DRC, South Sudan and Somalia.</a:t>
            </a:r>
          </a:p>
          <a:p>
            <a:endParaRPr lang="en-US" sz="1200" dirty="0" smtClean="0"/>
          </a:p>
          <a:p>
            <a:r>
              <a:rPr lang="en-US" sz="1200" dirty="0" smtClean="0"/>
              <a:t>Dedicated statements- Over 40 meetings of the AUPSC and AU representatives have briefed this Council, although more is needed.</a:t>
            </a:r>
          </a:p>
          <a:p>
            <a:endParaRPr lang="en-US" sz="1200" dirty="0" smtClean="0"/>
          </a:p>
          <a:p>
            <a:r>
              <a:rPr lang="en-US" sz="1200" dirty="0" smtClean="0"/>
              <a:t>Technical level collaboration-  UNSCR 2320, AU PSC Communiqué of 29 September 2016, as well as the Joint UN – AU Framework for Enhanced Partnership in Peace and Security.</a:t>
            </a:r>
          </a:p>
          <a:p>
            <a:endParaRPr lang="en-US" sz="1200" dirty="0" smtClean="0"/>
          </a:p>
          <a:p>
            <a:r>
              <a:rPr lang="en-US" sz="1200" dirty="0" smtClean="0"/>
              <a:t>Increased recognition - in-depth knowledge of the political, social and economic root causes and dynamics of the conflicts, provide them a unique vantage point from which to address them. </a:t>
            </a:r>
          </a:p>
          <a:p>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13</a:t>
            </a:fld>
            <a:endParaRPr lang="en-US"/>
          </a:p>
        </p:txBody>
      </p:sp>
    </p:spTree>
    <p:extLst>
      <p:ext uri="{BB962C8B-B14F-4D97-AF65-F5344CB8AC3E}">
        <p14:creationId xmlns:p14="http://schemas.microsoft.com/office/powerpoint/2010/main" val="3101436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pPr>
            <a:r>
              <a:rPr lang="en-US" sz="1200" dirty="0" smtClean="0"/>
              <a:t>In practice, the AU has tried to establish a subsidiarity principle to ‘harmonize and coordinate’ its relations with the continent’s RECs/</a:t>
            </a:r>
            <a:r>
              <a:rPr lang="en-US" sz="1200" dirty="0" err="1" smtClean="0"/>
              <a:t>RMs.</a:t>
            </a:r>
            <a:r>
              <a:rPr lang="en-US" sz="1200" dirty="0" smtClean="0"/>
              <a:t> </a:t>
            </a:r>
          </a:p>
          <a:p>
            <a:pPr marL="0" indent="0">
              <a:lnSpc>
                <a:spcPct val="110000"/>
              </a:lnSpc>
              <a:buNone/>
            </a:pPr>
            <a:r>
              <a:rPr lang="en-US" sz="1200" dirty="0" smtClean="0"/>
              <a:t> </a:t>
            </a:r>
          </a:p>
          <a:p>
            <a:pPr>
              <a:lnSpc>
                <a:spcPct val="110000"/>
              </a:lnSpc>
            </a:pPr>
            <a:r>
              <a:rPr lang="en-US" sz="1200" dirty="0" smtClean="0"/>
              <a:t>Agreements between multi-lateral institutions all face the generic problem that agreement on general principles does not automatically generate consensus on how to act in particular crises.</a:t>
            </a:r>
          </a:p>
          <a:p>
            <a:pPr marL="0" indent="0">
              <a:lnSpc>
                <a:spcPct val="110000"/>
              </a:lnSpc>
              <a:buNone/>
            </a:pPr>
            <a:endParaRPr lang="en-US" sz="1200" dirty="0" smtClean="0"/>
          </a:p>
          <a:p>
            <a:pPr>
              <a:lnSpc>
                <a:spcPct val="110000"/>
              </a:lnSpc>
            </a:pPr>
            <a:r>
              <a:rPr lang="en-US" sz="1200" dirty="0" smtClean="0"/>
              <a:t>Differing opinions by different</a:t>
            </a:r>
            <a:r>
              <a:rPr lang="en-US" sz="1200" baseline="0" dirty="0" smtClean="0"/>
              <a:t> administrations. </a:t>
            </a:r>
            <a:endParaRPr lang="en-US" sz="1200" dirty="0" smtClean="0"/>
          </a:p>
          <a:p>
            <a:pPr marL="0" indent="0">
              <a:lnSpc>
                <a:spcPct val="110000"/>
              </a:lnSpc>
              <a:buNone/>
            </a:pPr>
            <a:endParaRPr lang="en-US" sz="1200" dirty="0" smtClean="0"/>
          </a:p>
          <a:p>
            <a:pPr>
              <a:lnSpc>
                <a:spcPct val="110000"/>
              </a:lnSpc>
            </a:pPr>
            <a:r>
              <a:rPr lang="en-US" sz="1200" dirty="0" smtClean="0"/>
              <a:t>Division of labor 25% - 2% levy  - Need for Africa to find a solution to its contribution.</a:t>
            </a:r>
          </a:p>
          <a:p>
            <a:pPr marL="0" indent="0">
              <a:lnSpc>
                <a:spcPct val="110000"/>
              </a:lnSpc>
              <a:buNone/>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14</a:t>
            </a:fld>
            <a:endParaRPr lang="en-US"/>
          </a:p>
        </p:txBody>
      </p:sp>
    </p:spTree>
    <p:extLst>
      <p:ext uri="{BB962C8B-B14F-4D97-AF65-F5344CB8AC3E}">
        <p14:creationId xmlns:p14="http://schemas.microsoft.com/office/powerpoint/2010/main" val="2453636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15</a:t>
            </a:fld>
            <a:endParaRPr lang="en-US"/>
          </a:p>
        </p:txBody>
      </p:sp>
    </p:spTree>
    <p:extLst>
      <p:ext uri="{BB962C8B-B14F-4D97-AF65-F5344CB8AC3E}">
        <p14:creationId xmlns:p14="http://schemas.microsoft.com/office/powerpoint/2010/main" val="2431491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16</a:t>
            </a:fld>
            <a:endParaRPr lang="en-US"/>
          </a:p>
        </p:txBody>
      </p:sp>
    </p:spTree>
    <p:extLst>
      <p:ext uri="{BB962C8B-B14F-4D97-AF65-F5344CB8AC3E}">
        <p14:creationId xmlns:p14="http://schemas.microsoft.com/office/powerpoint/2010/main" val="37755859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A04ACF5-7ADA-4F7E-940C-3B10E6D4D012}" type="slidenum">
              <a:rPr lang="en-US" smtClean="0"/>
              <a:t>17</a:t>
            </a:fld>
            <a:endParaRPr lang="en-US"/>
          </a:p>
        </p:txBody>
      </p:sp>
    </p:spTree>
    <p:extLst>
      <p:ext uri="{BB962C8B-B14F-4D97-AF65-F5344CB8AC3E}">
        <p14:creationId xmlns:p14="http://schemas.microsoft.com/office/powerpoint/2010/main" val="1540549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2</a:t>
            </a:fld>
            <a:endParaRPr lang="en-US"/>
          </a:p>
        </p:txBody>
      </p:sp>
    </p:spTree>
    <p:extLst>
      <p:ext uri="{BB962C8B-B14F-4D97-AF65-F5344CB8AC3E}">
        <p14:creationId xmlns:p14="http://schemas.microsoft.com/office/powerpoint/2010/main" val="2947088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partnership between the UN and AU does not exist in a vacuum, it is enshrined in relevant provisions of the UN Charter and the AU PSC Protocol as we’ll see later.</a:t>
            </a:r>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3</a:t>
            </a:fld>
            <a:endParaRPr lang="en-US"/>
          </a:p>
        </p:txBody>
      </p:sp>
    </p:spTree>
    <p:extLst>
      <p:ext uri="{BB962C8B-B14F-4D97-AF65-F5344CB8AC3E}">
        <p14:creationId xmlns:p14="http://schemas.microsoft.com/office/powerpoint/2010/main" val="1360753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In terms of the</a:t>
            </a:r>
            <a:r>
              <a:rPr lang="en-US" sz="1400" baseline="0" dirty="0" smtClean="0"/>
              <a:t> normative principles that underpin the partnership, one would like to refer to Chapter 8 of the UN Charter ( art 52.1.1 and the preamble of the AU PSC Protocol ).</a:t>
            </a:r>
            <a:endParaRPr lang="en-US" sz="1400" dirty="0"/>
          </a:p>
        </p:txBody>
      </p:sp>
      <p:sp>
        <p:nvSpPr>
          <p:cNvPr id="4" name="Slide Number Placeholder 3"/>
          <p:cNvSpPr>
            <a:spLocks noGrp="1"/>
          </p:cNvSpPr>
          <p:nvPr>
            <p:ph type="sldNum" sz="quarter" idx="10"/>
          </p:nvPr>
        </p:nvSpPr>
        <p:spPr/>
        <p:txBody>
          <a:bodyPr/>
          <a:lstStyle/>
          <a:p>
            <a:fld id="{AA04ACF5-7ADA-4F7E-940C-3B10E6D4D012}" type="slidenum">
              <a:rPr lang="en-US" smtClean="0"/>
              <a:t>4</a:t>
            </a:fld>
            <a:endParaRPr lang="en-US"/>
          </a:p>
        </p:txBody>
      </p:sp>
    </p:spTree>
    <p:extLst>
      <p:ext uri="{BB962C8B-B14F-4D97-AF65-F5344CB8AC3E}">
        <p14:creationId xmlns:p14="http://schemas.microsoft.com/office/powerpoint/2010/main" val="1447504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whole idea of partnership between the UN and the AU is</a:t>
            </a:r>
            <a:r>
              <a:rPr lang="en-US" baseline="0" dirty="0" smtClean="0"/>
              <a:t> not happening in a vacuum. There is a context to it.</a:t>
            </a:r>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5</a:t>
            </a:fld>
            <a:endParaRPr lang="en-US"/>
          </a:p>
        </p:txBody>
      </p:sp>
    </p:spTree>
    <p:extLst>
      <p:ext uri="{BB962C8B-B14F-4D97-AF65-F5344CB8AC3E}">
        <p14:creationId xmlns:p14="http://schemas.microsoft.com/office/powerpoint/2010/main" val="1501832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the early stages, there seem to</a:t>
            </a:r>
            <a:r>
              <a:rPr lang="en-US" baseline="0" dirty="0" smtClean="0"/>
              <a:t> be some form of lukewarm </a:t>
            </a:r>
            <a:r>
              <a:rPr lang="en-US" baseline="0" dirty="0" smtClean="0"/>
              <a:t>attitude </a:t>
            </a:r>
            <a:r>
              <a:rPr lang="en-US" baseline="0" dirty="0" smtClean="0"/>
              <a:t>(for choice of a better word) to the whole issue of partnership between the UN and AU. At that period, responding to conflict seem to be as matter of choice and we witnessed some of this in Rwanda and some other parts of Africa where the UNSC seemed not to see such conflict as threat to global peace and security or not properly configured to respond. However, the type of conflict we are witnessing today with its attendant dynamics and global ramifications has made it a necessity that both the AU and UN must cooperate in addressing such conflicts.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Unfortunately, these conflicts are asymmetric in nature with some of them having terrorism undertone, where there is not peace to keep. This has somewhat made it more difficult for the UN to appropriately respond and therefore putting the regional organizations in the forefront.</a:t>
            </a:r>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6</a:t>
            </a:fld>
            <a:endParaRPr lang="en-US"/>
          </a:p>
        </p:txBody>
      </p:sp>
    </p:spTree>
    <p:extLst>
      <p:ext uri="{BB962C8B-B14F-4D97-AF65-F5344CB8AC3E}">
        <p14:creationId xmlns:p14="http://schemas.microsoft.com/office/powerpoint/2010/main" val="3404175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A04ACF5-7ADA-4F7E-940C-3B10E6D4D012}" type="slidenum">
              <a:rPr lang="en-US" smtClean="0"/>
              <a:t>7</a:t>
            </a:fld>
            <a:endParaRPr lang="en-US"/>
          </a:p>
        </p:txBody>
      </p:sp>
    </p:spTree>
    <p:extLst>
      <p:ext uri="{BB962C8B-B14F-4D97-AF65-F5344CB8AC3E}">
        <p14:creationId xmlns:p14="http://schemas.microsoft.com/office/powerpoint/2010/main" val="401227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4ACF5-7ADA-4F7E-940C-3B10E6D4D012}" type="slidenum">
              <a:rPr lang="en-US" smtClean="0"/>
              <a:t>8</a:t>
            </a:fld>
            <a:endParaRPr lang="en-US"/>
          </a:p>
        </p:txBody>
      </p:sp>
    </p:spTree>
    <p:extLst>
      <p:ext uri="{BB962C8B-B14F-4D97-AF65-F5344CB8AC3E}">
        <p14:creationId xmlns:p14="http://schemas.microsoft.com/office/powerpoint/2010/main" val="2340037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A04ACF5-7ADA-4F7E-940C-3B10E6D4D012}" type="slidenum">
              <a:rPr lang="en-US" smtClean="0"/>
              <a:t>9</a:t>
            </a:fld>
            <a:endParaRPr lang="en-US"/>
          </a:p>
        </p:txBody>
      </p:sp>
    </p:spTree>
    <p:extLst>
      <p:ext uri="{BB962C8B-B14F-4D97-AF65-F5344CB8AC3E}">
        <p14:creationId xmlns:p14="http://schemas.microsoft.com/office/powerpoint/2010/main" val="392251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61CC08-79D4-44E6-BCDA-6368DF6C2560}"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238850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61CC08-79D4-44E6-BCDA-6368DF6C2560}"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383492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61CC08-79D4-44E6-BCDA-6368DF6C2560}"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1287804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61CC08-79D4-44E6-BCDA-6368DF6C2560}"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790801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1CC08-79D4-44E6-BCDA-6368DF6C2560}"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3032487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61CC08-79D4-44E6-BCDA-6368DF6C2560}"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73684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61CC08-79D4-44E6-BCDA-6368DF6C2560}"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3390230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61CC08-79D4-44E6-BCDA-6368DF6C2560}"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318850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CC08-79D4-44E6-BCDA-6368DF6C2560}"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82202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61CC08-79D4-44E6-BCDA-6368DF6C2560}"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3631353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61CC08-79D4-44E6-BCDA-6368DF6C2560}"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FF47C-7A97-405E-A077-0E12C5B6940F}" type="slidenum">
              <a:rPr lang="en-US" smtClean="0"/>
              <a:t>‹#›</a:t>
            </a:fld>
            <a:endParaRPr lang="en-US"/>
          </a:p>
        </p:txBody>
      </p:sp>
    </p:spTree>
    <p:extLst>
      <p:ext uri="{BB962C8B-B14F-4D97-AF65-F5344CB8AC3E}">
        <p14:creationId xmlns:p14="http://schemas.microsoft.com/office/powerpoint/2010/main" val="509181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1CC08-79D4-44E6-BCDA-6368DF6C2560}"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FF47C-7A97-405E-A077-0E12C5B6940F}" type="slidenum">
              <a:rPr lang="en-US" smtClean="0"/>
              <a:t>‹#›</a:t>
            </a:fld>
            <a:endParaRPr lang="en-US"/>
          </a:p>
        </p:txBody>
      </p:sp>
    </p:spTree>
    <p:extLst>
      <p:ext uri="{BB962C8B-B14F-4D97-AF65-F5344CB8AC3E}">
        <p14:creationId xmlns:p14="http://schemas.microsoft.com/office/powerpoint/2010/main" val="155728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1" y="387277"/>
            <a:ext cx="11930230" cy="5862916"/>
          </a:xfrm>
        </p:spPr>
        <p:txBody>
          <a:bodyPr>
            <a:normAutofit fontScale="90000"/>
          </a:bodyPr>
          <a:lstStyle/>
          <a:p>
            <a:r>
              <a:rPr lang="en-US" b="1" dirty="0" smtClean="0"/>
              <a:t>United Nations-African Union Partnership in Peace and Security </a:t>
            </a:r>
            <a:r>
              <a:rPr lang="en-US" b="1" dirty="0" smtClean="0"/>
              <a:t/>
            </a:r>
            <a:br>
              <a:rPr lang="en-US" b="1" dirty="0" smtClean="0"/>
            </a:br>
            <a:r>
              <a:rPr lang="en-US" b="1" dirty="0"/>
              <a:t/>
            </a:r>
            <a:br>
              <a:rPr lang="en-US" b="1" dirty="0"/>
            </a:br>
            <a:r>
              <a:rPr lang="en-US" b="1" dirty="0"/>
              <a:t/>
            </a:r>
            <a:br>
              <a:rPr lang="en-US" b="1" dirty="0"/>
            </a:br>
            <a:r>
              <a:rPr lang="en-US" sz="3600" b="1" dirty="0" smtClean="0">
                <a:solidFill>
                  <a:srgbClr val="00B0F0"/>
                </a:solidFill>
              </a:rPr>
              <a:t>United Nations Office to the African Union</a:t>
            </a:r>
            <a:br>
              <a:rPr lang="en-US" sz="3600" b="1" dirty="0" smtClean="0">
                <a:solidFill>
                  <a:srgbClr val="00B0F0"/>
                </a:solidFill>
              </a:rPr>
            </a:br>
            <a:r>
              <a:rPr lang="en-US" sz="3600" b="1" dirty="0" smtClean="0">
                <a:solidFill>
                  <a:srgbClr val="00B0F0"/>
                </a:solidFill>
              </a:rPr>
              <a:t/>
            </a:r>
            <a:br>
              <a:rPr lang="en-US" sz="3600" b="1" dirty="0" smtClean="0">
                <a:solidFill>
                  <a:srgbClr val="00B0F0"/>
                </a:solidFill>
              </a:rPr>
            </a:br>
            <a:r>
              <a:rPr lang="en-US" sz="3100" b="1" dirty="0" smtClean="0">
                <a:solidFill>
                  <a:srgbClr val="00B0F0"/>
                </a:solidFill>
              </a:rPr>
              <a:t>Addis Ababa</a:t>
            </a:r>
            <a:br>
              <a:rPr lang="en-US" sz="3100" b="1" dirty="0" smtClean="0">
                <a:solidFill>
                  <a:srgbClr val="00B0F0"/>
                </a:solidFill>
              </a:rPr>
            </a:br>
            <a:r>
              <a:rPr lang="en-US" sz="3100" b="1" dirty="0" smtClean="0">
                <a:solidFill>
                  <a:srgbClr val="00B0F0"/>
                </a:solidFill>
              </a:rPr>
              <a:t>28 September, 2017</a:t>
            </a:r>
            <a:br>
              <a:rPr lang="en-US" sz="3100" b="1" dirty="0" smtClean="0">
                <a:solidFill>
                  <a:srgbClr val="00B0F0"/>
                </a:solidFill>
              </a:rPr>
            </a:br>
            <a:endParaRPr lang="en-US" b="1" dirty="0">
              <a:solidFill>
                <a:srgbClr val="00B0F0"/>
              </a:solidFill>
            </a:endParaRPr>
          </a:p>
        </p:txBody>
      </p:sp>
    </p:spTree>
    <p:extLst>
      <p:ext uri="{BB962C8B-B14F-4D97-AF65-F5344CB8AC3E}">
        <p14:creationId xmlns:p14="http://schemas.microsoft.com/office/powerpoint/2010/main" val="2854048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185"/>
            <a:ext cx="10515600" cy="581548"/>
          </a:xfrm>
        </p:spPr>
        <p:txBody>
          <a:bodyPr>
            <a:normAutofit fontScale="90000"/>
          </a:bodyPr>
          <a:lstStyle/>
          <a:p>
            <a:pPr algn="ctr"/>
            <a:r>
              <a:rPr lang="en-US" b="1" u="sng" dirty="0" smtClean="0"/>
              <a:t>Conflict Spectrum</a:t>
            </a:r>
            <a:endParaRPr lang="en-US" b="1" u="sng" dirty="0"/>
          </a:p>
        </p:txBody>
      </p:sp>
      <p:pic>
        <p:nvPicPr>
          <p:cNvPr id="1026" name="Picture 2" descr="Image result for spectrum of confli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 y="677734"/>
            <a:ext cx="10919012" cy="6067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619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724" y="408792"/>
            <a:ext cx="10515600" cy="494852"/>
          </a:xfrm>
        </p:spPr>
        <p:txBody>
          <a:bodyPr>
            <a:noAutofit/>
          </a:bodyPr>
          <a:lstStyle/>
          <a:p>
            <a:pPr algn="ctr"/>
            <a:r>
              <a:rPr lang="en-US" sz="5400" b="1" u="sng" dirty="0" smtClean="0"/>
              <a:t>Essential Themes</a:t>
            </a:r>
            <a:endParaRPr lang="en-US" sz="5400" b="1" u="sng" dirty="0"/>
          </a:p>
        </p:txBody>
      </p:sp>
      <p:sp>
        <p:nvSpPr>
          <p:cNvPr id="3" name="Content Placeholder 2"/>
          <p:cNvSpPr>
            <a:spLocks noGrp="1"/>
          </p:cNvSpPr>
          <p:nvPr>
            <p:ph idx="1"/>
          </p:nvPr>
        </p:nvSpPr>
        <p:spPr>
          <a:xfrm>
            <a:off x="215153" y="1097280"/>
            <a:ext cx="11897958" cy="4905487"/>
          </a:xfrm>
        </p:spPr>
        <p:txBody>
          <a:bodyPr>
            <a:noAutofit/>
          </a:bodyPr>
          <a:lstStyle/>
          <a:p>
            <a:pPr>
              <a:lnSpc>
                <a:spcPct val="250000"/>
              </a:lnSpc>
              <a:buFont typeface="Wingdings" panose="05000000000000000000" pitchFamily="2" charset="2"/>
              <a:buChar char="v"/>
            </a:pPr>
            <a:r>
              <a:rPr lang="en-US" b="1" dirty="0" smtClean="0"/>
              <a:t>Preventing </a:t>
            </a:r>
            <a:r>
              <a:rPr lang="en-US" b="1" dirty="0" smtClean="0"/>
              <a:t>and Mediating Conflict and Sustaining Peace</a:t>
            </a:r>
            <a:r>
              <a:rPr lang="en-US" dirty="0" smtClean="0"/>
              <a:t>.</a:t>
            </a:r>
          </a:p>
          <a:p>
            <a:pPr>
              <a:lnSpc>
                <a:spcPct val="250000"/>
              </a:lnSpc>
              <a:buFont typeface="Wingdings" panose="05000000000000000000" pitchFamily="2" charset="2"/>
              <a:buChar char="v"/>
            </a:pPr>
            <a:r>
              <a:rPr lang="en-US" b="1" dirty="0" smtClean="0"/>
              <a:t>Responding </a:t>
            </a:r>
            <a:r>
              <a:rPr lang="en-US" b="1" dirty="0" smtClean="0"/>
              <a:t>to Conflict</a:t>
            </a:r>
            <a:r>
              <a:rPr lang="en-US" dirty="0" smtClean="0"/>
              <a:t>.</a:t>
            </a:r>
          </a:p>
          <a:p>
            <a:pPr>
              <a:lnSpc>
                <a:spcPct val="250000"/>
              </a:lnSpc>
              <a:buFont typeface="Wingdings" panose="05000000000000000000" pitchFamily="2" charset="2"/>
              <a:buChar char="v"/>
            </a:pPr>
            <a:r>
              <a:rPr lang="en-US" b="1" dirty="0" smtClean="0"/>
              <a:t>Addressing </a:t>
            </a:r>
            <a:r>
              <a:rPr lang="en-US" b="1" dirty="0" smtClean="0"/>
              <a:t>Root Causes.</a:t>
            </a:r>
          </a:p>
          <a:p>
            <a:pPr>
              <a:lnSpc>
                <a:spcPct val="250000"/>
              </a:lnSpc>
              <a:buFont typeface="Wingdings" panose="05000000000000000000" pitchFamily="2" charset="2"/>
              <a:buChar char="v"/>
            </a:pPr>
            <a:r>
              <a:rPr lang="en-US" b="1" dirty="0" smtClean="0"/>
              <a:t>Continuous </a:t>
            </a:r>
            <a:r>
              <a:rPr lang="en-US" b="1" dirty="0" smtClean="0"/>
              <a:t>Partnership Review and Enhancement</a:t>
            </a:r>
            <a:r>
              <a:rPr lang="en-US" dirty="0" smtClean="0"/>
              <a:t>.</a:t>
            </a:r>
            <a:endParaRPr lang="en-US" dirty="0" smtClean="0"/>
          </a:p>
        </p:txBody>
      </p:sp>
    </p:spTree>
    <p:extLst>
      <p:ext uri="{BB962C8B-B14F-4D97-AF65-F5344CB8AC3E}">
        <p14:creationId xmlns:p14="http://schemas.microsoft.com/office/powerpoint/2010/main" val="654481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134" y="526490"/>
            <a:ext cx="10515600" cy="495487"/>
          </a:xfrm>
        </p:spPr>
        <p:txBody>
          <a:bodyPr>
            <a:noAutofit/>
          </a:bodyPr>
          <a:lstStyle/>
          <a:p>
            <a:pPr algn="ctr"/>
            <a:r>
              <a:rPr lang="en-US" b="1" u="sng" dirty="0" smtClean="0">
                <a:latin typeface="+mn-lt"/>
              </a:rPr>
              <a:t>Implementation Mechanism and Process</a:t>
            </a:r>
            <a:endParaRPr lang="en-US" b="1" u="sng" dirty="0">
              <a:latin typeface="+mn-lt"/>
            </a:endParaRPr>
          </a:p>
        </p:txBody>
      </p:sp>
      <p:sp>
        <p:nvSpPr>
          <p:cNvPr id="3" name="Content Placeholder 2"/>
          <p:cNvSpPr>
            <a:spLocks noGrp="1"/>
          </p:cNvSpPr>
          <p:nvPr>
            <p:ph idx="1"/>
          </p:nvPr>
        </p:nvSpPr>
        <p:spPr>
          <a:xfrm>
            <a:off x="215153" y="1818043"/>
            <a:ext cx="11693562" cy="4507453"/>
          </a:xfrm>
        </p:spPr>
        <p:txBody>
          <a:bodyPr>
            <a:normAutofit fontScale="92500" lnSpcReduction="10000"/>
          </a:bodyPr>
          <a:lstStyle/>
          <a:p>
            <a:pPr>
              <a:lnSpc>
                <a:spcPct val="150000"/>
              </a:lnSpc>
              <a:buFont typeface="Wingdings" panose="05000000000000000000" pitchFamily="2" charset="2"/>
              <a:buChar char="v"/>
            </a:pPr>
            <a:r>
              <a:rPr lang="en-US" b="1" dirty="0" smtClean="0"/>
              <a:t>Preventing </a:t>
            </a:r>
            <a:r>
              <a:rPr lang="en-US" b="1" dirty="0" smtClean="0"/>
              <a:t>and Mediating Conflict and Sustaining Peace.</a:t>
            </a:r>
          </a:p>
          <a:p>
            <a:pPr marL="457200" lvl="1" indent="0">
              <a:lnSpc>
                <a:spcPct val="150000"/>
              </a:lnSpc>
              <a:buNone/>
            </a:pPr>
            <a:endParaRPr lang="en-US" dirty="0" smtClean="0"/>
          </a:p>
          <a:p>
            <a:pPr>
              <a:lnSpc>
                <a:spcPct val="150000"/>
              </a:lnSpc>
              <a:buFont typeface="Wingdings" panose="05000000000000000000" pitchFamily="2" charset="2"/>
              <a:buChar char="v"/>
            </a:pPr>
            <a:r>
              <a:rPr lang="en-US" b="1" dirty="0" smtClean="0"/>
              <a:t> Responding to Conflict.</a:t>
            </a:r>
          </a:p>
          <a:p>
            <a:pPr marL="457200" lvl="1" indent="0">
              <a:lnSpc>
                <a:spcPct val="150000"/>
              </a:lnSpc>
              <a:buNone/>
            </a:pPr>
            <a:endParaRPr lang="en-US" dirty="0" smtClean="0"/>
          </a:p>
          <a:p>
            <a:pPr>
              <a:lnSpc>
                <a:spcPct val="150000"/>
              </a:lnSpc>
              <a:buFont typeface="Wingdings" panose="05000000000000000000" pitchFamily="2" charset="2"/>
              <a:buChar char="v"/>
            </a:pPr>
            <a:r>
              <a:rPr lang="en-US" b="1" dirty="0" smtClean="0"/>
              <a:t>Addressing Root Causes.</a:t>
            </a:r>
          </a:p>
          <a:p>
            <a:pPr marL="457200" lvl="1" indent="0">
              <a:lnSpc>
                <a:spcPct val="150000"/>
              </a:lnSpc>
              <a:buNone/>
            </a:pPr>
            <a:endParaRPr lang="en-US" dirty="0" smtClean="0"/>
          </a:p>
          <a:p>
            <a:pPr>
              <a:lnSpc>
                <a:spcPct val="150000"/>
              </a:lnSpc>
              <a:buFont typeface="Wingdings" panose="05000000000000000000" pitchFamily="2" charset="2"/>
              <a:buChar char="v"/>
            </a:pPr>
            <a:r>
              <a:rPr lang="en-US" b="1" dirty="0" smtClean="0"/>
              <a:t>Continuous Partnership Review and Enhancement</a:t>
            </a:r>
          </a:p>
          <a:p>
            <a:pPr marL="457200" lvl="1" indent="0">
              <a:lnSpc>
                <a:spcPct val="150000"/>
              </a:lnSpc>
              <a:buNone/>
            </a:pPr>
            <a:endParaRPr lang="en-US" dirty="0">
              <a:solidFill>
                <a:srgbClr val="FF0000"/>
              </a:solidFill>
            </a:endParaRPr>
          </a:p>
        </p:txBody>
      </p:sp>
    </p:spTree>
    <p:extLst>
      <p:ext uri="{BB962C8B-B14F-4D97-AF65-F5344CB8AC3E}">
        <p14:creationId xmlns:p14="http://schemas.microsoft.com/office/powerpoint/2010/main" val="26547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139" y="96183"/>
            <a:ext cx="10515600" cy="581549"/>
          </a:xfrm>
        </p:spPr>
        <p:txBody>
          <a:bodyPr>
            <a:normAutofit fontScale="90000"/>
          </a:bodyPr>
          <a:lstStyle/>
          <a:p>
            <a:pPr algn="ctr"/>
            <a:r>
              <a:rPr lang="en-US" b="1" u="sng" dirty="0" smtClean="0"/>
              <a:t>Progress</a:t>
            </a:r>
            <a:endParaRPr lang="en-US" b="1" u="sng" dirty="0"/>
          </a:p>
        </p:txBody>
      </p:sp>
      <p:sp>
        <p:nvSpPr>
          <p:cNvPr id="3" name="Content Placeholder 2"/>
          <p:cNvSpPr>
            <a:spLocks noGrp="1"/>
          </p:cNvSpPr>
          <p:nvPr>
            <p:ph idx="1"/>
          </p:nvPr>
        </p:nvSpPr>
        <p:spPr>
          <a:xfrm>
            <a:off x="537434" y="1151069"/>
            <a:ext cx="10945009" cy="5099124"/>
          </a:xfrm>
        </p:spPr>
        <p:txBody>
          <a:bodyPr>
            <a:normAutofit/>
          </a:bodyPr>
          <a:lstStyle/>
          <a:p>
            <a:pPr>
              <a:lnSpc>
                <a:spcPct val="100000"/>
              </a:lnSpc>
            </a:pPr>
            <a:r>
              <a:rPr lang="en-US" sz="2400" dirty="0" smtClean="0"/>
              <a:t>Increased </a:t>
            </a:r>
            <a:r>
              <a:rPr lang="en-US" sz="2400" dirty="0" smtClean="0"/>
              <a:t>collaboration and complementarity of efforts among Special Reps/Envoys of both organizations in </a:t>
            </a:r>
            <a:r>
              <a:rPr lang="en-US" sz="2400" dirty="0"/>
              <a:t>a number of </a:t>
            </a:r>
            <a:r>
              <a:rPr lang="en-US" sz="2400" dirty="0" smtClean="0"/>
              <a:t>situations</a:t>
            </a:r>
            <a:r>
              <a:rPr lang="en-US" sz="2400" dirty="0"/>
              <a:t>.</a:t>
            </a:r>
            <a:r>
              <a:rPr lang="en-US" sz="2400" dirty="0" smtClean="0"/>
              <a:t> </a:t>
            </a:r>
          </a:p>
          <a:p>
            <a:pPr marL="0" indent="0">
              <a:lnSpc>
                <a:spcPct val="100000"/>
              </a:lnSpc>
              <a:buNone/>
            </a:pPr>
            <a:endParaRPr lang="en-US" sz="900" dirty="0" smtClean="0"/>
          </a:p>
          <a:p>
            <a:pPr>
              <a:lnSpc>
                <a:spcPct val="150000"/>
              </a:lnSpc>
            </a:pPr>
            <a:r>
              <a:rPr lang="en-US" sz="2400" dirty="0" smtClean="0"/>
              <a:t>Frequent </a:t>
            </a:r>
            <a:r>
              <a:rPr lang="en-US" sz="2400" dirty="0" smtClean="0"/>
              <a:t>Joint </a:t>
            </a:r>
            <a:r>
              <a:rPr lang="en-US" sz="2400" dirty="0"/>
              <a:t>briefings </a:t>
            </a:r>
            <a:r>
              <a:rPr lang="en-US" sz="2400" dirty="0" smtClean="0"/>
              <a:t>by UN </a:t>
            </a:r>
            <a:r>
              <a:rPr lang="en-US" sz="2400" dirty="0"/>
              <a:t>and AU Special </a:t>
            </a:r>
            <a:r>
              <a:rPr lang="en-US" sz="2400" dirty="0" smtClean="0"/>
              <a:t>Representatives. </a:t>
            </a:r>
          </a:p>
          <a:p>
            <a:pPr marL="0" indent="0">
              <a:lnSpc>
                <a:spcPct val="150000"/>
              </a:lnSpc>
              <a:buNone/>
            </a:pPr>
            <a:endParaRPr lang="en-US" sz="800" strike="sngStrike" dirty="0" smtClean="0">
              <a:solidFill>
                <a:srgbClr val="FF0000"/>
              </a:solidFill>
            </a:endParaRPr>
          </a:p>
          <a:p>
            <a:pPr>
              <a:lnSpc>
                <a:spcPct val="150000"/>
              </a:lnSpc>
            </a:pPr>
            <a:r>
              <a:rPr lang="en-US" sz="2400" dirty="0" smtClean="0"/>
              <a:t> Dedicated statements by UN and AU </a:t>
            </a:r>
            <a:r>
              <a:rPr lang="en-US" sz="2400" dirty="0" smtClean="0"/>
              <a:t>Representatives. </a:t>
            </a:r>
          </a:p>
          <a:p>
            <a:pPr marL="0" indent="0">
              <a:lnSpc>
                <a:spcPct val="150000"/>
              </a:lnSpc>
              <a:buNone/>
            </a:pPr>
            <a:endParaRPr lang="en-US" sz="800" dirty="0" smtClean="0"/>
          </a:p>
          <a:p>
            <a:pPr>
              <a:lnSpc>
                <a:spcPct val="100000"/>
              </a:lnSpc>
            </a:pPr>
            <a:r>
              <a:rPr lang="en-US" sz="2400" dirty="0" smtClean="0"/>
              <a:t>Technical </a:t>
            </a:r>
            <a:r>
              <a:rPr lang="en-US" sz="2400" dirty="0" smtClean="0"/>
              <a:t>level </a:t>
            </a:r>
            <a:r>
              <a:rPr lang="en-US" sz="2400" dirty="0" smtClean="0"/>
              <a:t>collaboration, </a:t>
            </a:r>
            <a:r>
              <a:rPr lang="en-US" sz="2400" dirty="0"/>
              <a:t>including horizon-scanning, joint analysis and assessments, and joint operations </a:t>
            </a:r>
            <a:r>
              <a:rPr lang="en-US" sz="2400" dirty="0" smtClean="0"/>
              <a:t>planning.</a:t>
            </a:r>
          </a:p>
          <a:p>
            <a:pPr marL="0" indent="0">
              <a:lnSpc>
                <a:spcPct val="100000"/>
              </a:lnSpc>
              <a:buNone/>
            </a:pPr>
            <a:endParaRPr lang="en-US" sz="800" strike="sngStrike" dirty="0" smtClean="0">
              <a:solidFill>
                <a:srgbClr val="FF0000"/>
              </a:solidFill>
            </a:endParaRPr>
          </a:p>
          <a:p>
            <a:pPr>
              <a:lnSpc>
                <a:spcPct val="100000"/>
              </a:lnSpc>
            </a:pPr>
            <a:r>
              <a:rPr lang="en-US" sz="2400" dirty="0"/>
              <a:t>Increased recognition of the important and critical role of the AU and its RECs/RMs, </a:t>
            </a:r>
            <a:r>
              <a:rPr lang="en-US" sz="2400" dirty="0" smtClean="0"/>
              <a:t>(conflict contexts</a:t>
            </a:r>
            <a:r>
              <a:rPr lang="en-US" sz="2400" dirty="0" smtClean="0"/>
              <a:t>). </a:t>
            </a:r>
          </a:p>
          <a:p>
            <a:pPr marL="0" indent="0">
              <a:lnSpc>
                <a:spcPct val="150000"/>
              </a:lnSpc>
              <a:buNone/>
            </a:pPr>
            <a:endParaRPr lang="en-US" sz="2400" dirty="0"/>
          </a:p>
          <a:p>
            <a:pPr>
              <a:lnSpc>
                <a:spcPct val="150000"/>
              </a:lnSpc>
            </a:pPr>
            <a:endParaRPr lang="en-US" sz="2400" dirty="0"/>
          </a:p>
        </p:txBody>
      </p:sp>
    </p:spTree>
    <p:extLst>
      <p:ext uri="{BB962C8B-B14F-4D97-AF65-F5344CB8AC3E}">
        <p14:creationId xmlns:p14="http://schemas.microsoft.com/office/powerpoint/2010/main" val="741680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0729"/>
            <a:ext cx="10515600" cy="785943"/>
          </a:xfrm>
        </p:spPr>
        <p:txBody>
          <a:bodyPr/>
          <a:lstStyle/>
          <a:p>
            <a:pPr algn="ctr"/>
            <a:r>
              <a:rPr lang="en-US" b="1" u="sng" dirty="0" smtClean="0"/>
              <a:t>Challenges</a:t>
            </a:r>
            <a:endParaRPr lang="en-US" b="1" u="sng" dirty="0"/>
          </a:p>
        </p:txBody>
      </p:sp>
      <p:sp>
        <p:nvSpPr>
          <p:cNvPr id="3" name="Content Placeholder 2"/>
          <p:cNvSpPr>
            <a:spLocks noGrp="1"/>
          </p:cNvSpPr>
          <p:nvPr>
            <p:ph idx="1"/>
          </p:nvPr>
        </p:nvSpPr>
        <p:spPr>
          <a:xfrm>
            <a:off x="352697" y="1254034"/>
            <a:ext cx="11678194" cy="5316583"/>
          </a:xfrm>
        </p:spPr>
        <p:txBody>
          <a:bodyPr>
            <a:noAutofit/>
          </a:bodyPr>
          <a:lstStyle/>
          <a:p>
            <a:pPr>
              <a:lnSpc>
                <a:spcPct val="100000"/>
              </a:lnSpc>
            </a:pPr>
            <a:r>
              <a:rPr lang="en-US" sz="2400" dirty="0" smtClean="0"/>
              <a:t>Divergent </a:t>
            </a:r>
            <a:r>
              <a:rPr lang="en-US" sz="2400" dirty="0" smtClean="0"/>
              <a:t>interpretation of </a:t>
            </a:r>
            <a:r>
              <a:rPr lang="en-US" sz="2400" dirty="0" smtClean="0"/>
              <a:t>Chapter VIII of the UN Charter with regards to the role of regional organizations. </a:t>
            </a:r>
            <a:endParaRPr lang="en-US" sz="2400" dirty="0" smtClean="0"/>
          </a:p>
          <a:p>
            <a:pPr marL="0" indent="0">
              <a:lnSpc>
                <a:spcPct val="100000"/>
              </a:lnSpc>
              <a:buNone/>
            </a:pPr>
            <a:endParaRPr lang="en-US" sz="1000" dirty="0" smtClean="0"/>
          </a:p>
          <a:p>
            <a:pPr>
              <a:lnSpc>
                <a:spcPct val="100000"/>
              </a:lnSpc>
            </a:pPr>
            <a:r>
              <a:rPr lang="en-US" sz="2400" dirty="0" smtClean="0"/>
              <a:t>The inherent generic conceptual divergences between “</a:t>
            </a:r>
            <a:r>
              <a:rPr lang="en-US" sz="2400" b="1" dirty="0" smtClean="0"/>
              <a:t>agreement” and “consensus” </a:t>
            </a:r>
            <a:r>
              <a:rPr lang="en-US" sz="2400" dirty="0" smtClean="0"/>
              <a:t>among multilateral </a:t>
            </a:r>
            <a:r>
              <a:rPr lang="en-US" sz="2400" dirty="0" smtClean="0"/>
              <a:t>institutions</a:t>
            </a:r>
            <a:r>
              <a:rPr lang="en-US" sz="2400" dirty="0" smtClean="0"/>
              <a:t>.</a:t>
            </a:r>
          </a:p>
          <a:p>
            <a:pPr marL="0" indent="0">
              <a:lnSpc>
                <a:spcPct val="100000"/>
              </a:lnSpc>
              <a:buNone/>
            </a:pPr>
            <a:endParaRPr lang="en-US" sz="700" dirty="0" smtClean="0"/>
          </a:p>
          <a:p>
            <a:pPr>
              <a:lnSpc>
                <a:spcPct val="100000"/>
              </a:lnSpc>
            </a:pPr>
            <a:r>
              <a:rPr lang="en-US" sz="2400" dirty="0" smtClean="0"/>
              <a:t>Sustainable financing: case by case basis precludes predictability and </a:t>
            </a:r>
            <a:r>
              <a:rPr lang="en-US" sz="2400" dirty="0" smtClean="0"/>
              <a:t>undermines planning</a:t>
            </a:r>
            <a:r>
              <a:rPr lang="en-US" sz="2400" dirty="0" smtClean="0"/>
              <a:t>.</a:t>
            </a:r>
          </a:p>
          <a:p>
            <a:pPr>
              <a:lnSpc>
                <a:spcPct val="150000"/>
              </a:lnSpc>
            </a:pPr>
            <a:r>
              <a:rPr lang="en-US" sz="2400" dirty="0" smtClean="0"/>
              <a:t>Ensure </a:t>
            </a:r>
            <a:r>
              <a:rPr lang="en-US" sz="2400" dirty="0" smtClean="0"/>
              <a:t>A3 is actually representative of AU’s voice within the UN Security Council.</a:t>
            </a:r>
          </a:p>
          <a:p>
            <a:pPr>
              <a:lnSpc>
                <a:spcPct val="150000"/>
              </a:lnSpc>
            </a:pPr>
            <a:r>
              <a:rPr lang="en-US" sz="2400" dirty="0" smtClean="0"/>
              <a:t>Changing </a:t>
            </a:r>
            <a:r>
              <a:rPr lang="en-US" sz="2400" dirty="0" smtClean="0"/>
              <a:t>policies of members of the UN Security </a:t>
            </a:r>
            <a:r>
              <a:rPr lang="en-US" sz="2400" dirty="0" smtClean="0"/>
              <a:t>Council. </a:t>
            </a:r>
            <a:endParaRPr lang="en-US" sz="2400" dirty="0" smtClean="0"/>
          </a:p>
          <a:p>
            <a:pPr>
              <a:lnSpc>
                <a:spcPct val="100000"/>
              </a:lnSpc>
            </a:pPr>
            <a:r>
              <a:rPr lang="en-US" sz="2400" dirty="0" smtClean="0"/>
              <a:t>Division of labor 25% - 2% levy </a:t>
            </a:r>
            <a:r>
              <a:rPr lang="en-US" sz="2400" dirty="0"/>
              <a:t> </a:t>
            </a:r>
            <a:r>
              <a:rPr lang="en-US" sz="2400" dirty="0" smtClean="0"/>
              <a:t>- </a:t>
            </a:r>
            <a:r>
              <a:rPr lang="en-US" sz="2400" dirty="0"/>
              <a:t>a solution </a:t>
            </a:r>
            <a:r>
              <a:rPr lang="en-US" sz="2400" dirty="0" smtClean="0"/>
              <a:t>to </a:t>
            </a:r>
            <a:r>
              <a:rPr lang="en-US" sz="2400" dirty="0" smtClean="0"/>
              <a:t>Africa’s contribution</a:t>
            </a:r>
            <a:r>
              <a:rPr lang="en-US" sz="2400" dirty="0" smtClean="0"/>
              <a:t>.</a:t>
            </a:r>
          </a:p>
          <a:p>
            <a:pPr>
              <a:lnSpc>
                <a:spcPct val="150000"/>
              </a:lnSpc>
            </a:pPr>
            <a:r>
              <a:rPr lang="en-US" sz="2400" dirty="0" smtClean="0"/>
              <a:t>Mutual </a:t>
            </a:r>
            <a:r>
              <a:rPr lang="en-US" sz="2400" dirty="0" smtClean="0"/>
              <a:t>suspicion </a:t>
            </a:r>
            <a:r>
              <a:rPr lang="en-US" sz="2400" dirty="0"/>
              <a:t>and skepticism </a:t>
            </a:r>
            <a:r>
              <a:rPr lang="en-US" sz="2400" dirty="0" smtClean="0"/>
              <a:t>within </a:t>
            </a:r>
            <a:r>
              <a:rPr lang="en-US" sz="2400" dirty="0" smtClean="0"/>
              <a:t>the UN and AU .</a:t>
            </a:r>
            <a:endParaRPr lang="en-US" sz="2400" dirty="0"/>
          </a:p>
        </p:txBody>
      </p:sp>
    </p:spTree>
    <p:extLst>
      <p:ext uri="{BB962C8B-B14F-4D97-AF65-F5344CB8AC3E}">
        <p14:creationId xmlns:p14="http://schemas.microsoft.com/office/powerpoint/2010/main" val="1980085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138" y="386640"/>
            <a:ext cx="10515600" cy="581549"/>
          </a:xfrm>
        </p:spPr>
        <p:txBody>
          <a:bodyPr>
            <a:normAutofit fontScale="90000"/>
          </a:bodyPr>
          <a:lstStyle/>
          <a:p>
            <a:pPr algn="ctr"/>
            <a:r>
              <a:rPr lang="en-US" b="1" u="sng" dirty="0"/>
              <a:t>Going </a:t>
            </a:r>
            <a:r>
              <a:rPr lang="en-US" b="1" u="sng" dirty="0" smtClean="0"/>
              <a:t>Forward</a:t>
            </a:r>
            <a:r>
              <a:rPr lang="en-US" b="1" u="sng" dirty="0"/>
              <a:t>:</a:t>
            </a:r>
          </a:p>
        </p:txBody>
      </p:sp>
      <p:sp>
        <p:nvSpPr>
          <p:cNvPr id="3" name="Content Placeholder 2"/>
          <p:cNvSpPr>
            <a:spLocks noGrp="1"/>
          </p:cNvSpPr>
          <p:nvPr>
            <p:ph idx="1"/>
          </p:nvPr>
        </p:nvSpPr>
        <p:spPr>
          <a:xfrm>
            <a:off x="537433" y="1105732"/>
            <a:ext cx="10945009" cy="5543262"/>
          </a:xfrm>
        </p:spPr>
        <p:txBody>
          <a:bodyPr>
            <a:noAutofit/>
          </a:bodyPr>
          <a:lstStyle/>
          <a:p>
            <a:pPr>
              <a:lnSpc>
                <a:spcPct val="110000"/>
              </a:lnSpc>
            </a:pPr>
            <a:r>
              <a:rPr lang="en-US" sz="2400" dirty="0" smtClean="0"/>
              <a:t>Joint </a:t>
            </a:r>
            <a:r>
              <a:rPr lang="en-US" sz="2400" dirty="0"/>
              <a:t>field </a:t>
            </a:r>
            <a:r>
              <a:rPr lang="en-US" sz="2400" dirty="0" smtClean="0"/>
              <a:t>missions by both Councils, </a:t>
            </a:r>
            <a:r>
              <a:rPr lang="en-US" sz="2400" dirty="0"/>
              <a:t>more frequent interactions, in particular in advance of mandate decisions</a:t>
            </a:r>
            <a:r>
              <a:rPr lang="en-US" sz="2400" dirty="0" smtClean="0"/>
              <a:t>.</a:t>
            </a:r>
          </a:p>
          <a:p>
            <a:pPr marL="0" indent="0">
              <a:lnSpc>
                <a:spcPct val="110000"/>
              </a:lnSpc>
              <a:buNone/>
            </a:pPr>
            <a:endParaRPr lang="en-US" sz="500" dirty="0" smtClean="0"/>
          </a:p>
          <a:p>
            <a:pPr>
              <a:lnSpc>
                <a:spcPct val="120000"/>
              </a:lnSpc>
            </a:pPr>
            <a:r>
              <a:rPr lang="en-US" sz="2400" dirty="0" smtClean="0"/>
              <a:t>Sustained </a:t>
            </a:r>
            <a:r>
              <a:rPr lang="en-US" sz="2400" dirty="0" smtClean="0"/>
              <a:t>briefings </a:t>
            </a:r>
            <a:r>
              <a:rPr lang="en-US" sz="2400" dirty="0"/>
              <a:t>from AU Special Representatives and Envoys, alongside their UN counterparts. </a:t>
            </a:r>
            <a:endParaRPr lang="en-US" sz="2400" dirty="0" smtClean="0"/>
          </a:p>
          <a:p>
            <a:pPr marL="0" indent="0">
              <a:lnSpc>
                <a:spcPct val="120000"/>
              </a:lnSpc>
              <a:buNone/>
            </a:pPr>
            <a:endParaRPr lang="en-US" sz="700" dirty="0"/>
          </a:p>
          <a:p>
            <a:pPr>
              <a:lnSpc>
                <a:spcPct val="120000"/>
              </a:lnSpc>
            </a:pPr>
            <a:r>
              <a:rPr lang="en-US" sz="2400" dirty="0" smtClean="0"/>
              <a:t>Better collaboration with AU RECs and </a:t>
            </a:r>
            <a:r>
              <a:rPr lang="en-US" sz="2400" dirty="0" err="1" smtClean="0"/>
              <a:t>RMs.</a:t>
            </a:r>
            <a:endParaRPr lang="en-US" sz="2400" dirty="0" smtClean="0"/>
          </a:p>
          <a:p>
            <a:pPr marL="0" indent="0">
              <a:lnSpc>
                <a:spcPct val="120000"/>
              </a:lnSpc>
              <a:buNone/>
            </a:pPr>
            <a:endParaRPr lang="en-US" sz="800" dirty="0"/>
          </a:p>
          <a:p>
            <a:pPr>
              <a:lnSpc>
                <a:spcPct val="100000"/>
              </a:lnSpc>
            </a:pPr>
            <a:r>
              <a:rPr lang="en-US" sz="2400" dirty="0" smtClean="0"/>
              <a:t>Building </a:t>
            </a:r>
            <a:r>
              <a:rPr lang="en-US" sz="2400" dirty="0" smtClean="0"/>
              <a:t>more responsive than reactive mechanisms especially for early </a:t>
            </a:r>
            <a:r>
              <a:rPr lang="en-US" sz="2400" dirty="0" smtClean="0"/>
              <a:t>warning.</a:t>
            </a:r>
          </a:p>
          <a:p>
            <a:pPr marL="0" indent="0">
              <a:lnSpc>
                <a:spcPct val="100000"/>
              </a:lnSpc>
              <a:buNone/>
            </a:pPr>
            <a:endParaRPr lang="en-US" sz="1050" dirty="0"/>
          </a:p>
          <a:p>
            <a:pPr>
              <a:lnSpc>
                <a:spcPct val="110000"/>
              </a:lnSpc>
            </a:pPr>
            <a:r>
              <a:rPr lang="en-US" sz="2400" dirty="0"/>
              <a:t>Implementing decisions on financial </a:t>
            </a:r>
            <a:r>
              <a:rPr lang="en-US" sz="2400" dirty="0"/>
              <a:t>burden-sharing for AU Peace Support Operations authorized by the Security Council in line with resolution 2320. </a:t>
            </a:r>
          </a:p>
          <a:p>
            <a:pPr>
              <a:lnSpc>
                <a:spcPct val="200000"/>
              </a:lnSpc>
            </a:pPr>
            <a:endParaRPr lang="en-US" sz="2400" dirty="0"/>
          </a:p>
          <a:p>
            <a:pPr>
              <a:lnSpc>
                <a:spcPct val="200000"/>
              </a:lnSpc>
            </a:pPr>
            <a:endParaRPr lang="en-US" sz="2400" dirty="0"/>
          </a:p>
        </p:txBody>
      </p:sp>
    </p:spTree>
    <p:extLst>
      <p:ext uri="{BB962C8B-B14F-4D97-AF65-F5344CB8AC3E}">
        <p14:creationId xmlns:p14="http://schemas.microsoft.com/office/powerpoint/2010/main" val="22529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txBox="1">
            <a:spLocks noChangeArrowheads="1"/>
          </p:cNvSpPr>
          <p:nvPr/>
        </p:nvSpPr>
        <p:spPr bwMode="auto">
          <a:xfrm>
            <a:off x="458134" y="1176954"/>
            <a:ext cx="11239874" cy="5568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3088" indent="-5715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chemeClr val="bg1"/>
                </a:solidFill>
                <a:latin typeface="Arial" panose="020B0604020202020204" pitchFamily="34" charset="0"/>
                <a:ea typeface="ＭＳ Ｐゴシック" panose="020B0600070205080204" pitchFamily="34" charset="-128"/>
              </a:defRPr>
            </a:lvl1pPr>
            <a:lvl2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chemeClr val="bg1"/>
                </a:solidFill>
                <a:latin typeface="Arial" panose="020B0604020202020204" pitchFamily="34" charset="0"/>
                <a:ea typeface="ＭＳ Ｐゴシック" panose="020B0600070205080204" pitchFamily="34" charset="-128"/>
              </a:defRPr>
            </a:lvl2pPr>
            <a:lvl3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chemeClr val="bg1"/>
                </a:solidFill>
                <a:latin typeface="Arial" panose="020B0604020202020204" pitchFamily="34" charset="0"/>
                <a:ea typeface="ＭＳ Ｐゴシック" panose="020B0600070205080204" pitchFamily="34" charset="-128"/>
              </a:defRPr>
            </a:lvl3pPr>
            <a:lvl4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chemeClr val="bg1"/>
                </a:solidFill>
                <a:latin typeface="Arial" panose="020B0604020202020204" pitchFamily="34" charset="0"/>
                <a:ea typeface="ＭＳ Ｐゴシック" panose="020B0600070205080204" pitchFamily="34" charset="-128"/>
              </a:defRPr>
            </a:lvl4pPr>
            <a:lvl5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chemeClr val="bg1"/>
                </a:solidFill>
                <a:latin typeface="Arial" panose="020B0604020202020204" pitchFamily="34" charset="0"/>
                <a:ea typeface="ＭＳ Ｐゴシック" panose="020B0600070205080204" pitchFamily="34" charset="-128"/>
              </a:defRPr>
            </a:lvl9pPr>
          </a:lstStyle>
          <a:p>
            <a:pPr marL="1588" indent="0" eaLnBrk="1" hangingPunct="1">
              <a:lnSpc>
                <a:spcPct val="80000"/>
              </a:lnSpc>
              <a:spcBef>
                <a:spcPts val="638"/>
              </a:spcBef>
              <a:spcAft>
                <a:spcPts val="1425"/>
              </a:spcAft>
              <a:buClr>
                <a:srgbClr val="000099"/>
              </a:buClr>
              <a:buSzPct val="100000"/>
              <a:defRPr/>
            </a:pPr>
            <a:r>
              <a:rPr lang="en-US" sz="2400" b="1" dirty="0" smtClean="0">
                <a:solidFill>
                  <a:schemeClr val="tx1"/>
                </a:solidFill>
              </a:rPr>
              <a:t>Holistic and practical approach for a more systematic, effective and results-orientated partnership.</a:t>
            </a:r>
          </a:p>
          <a:p>
            <a:pPr marL="1588" indent="0" eaLnBrk="1" hangingPunct="1">
              <a:lnSpc>
                <a:spcPct val="80000"/>
              </a:lnSpc>
              <a:spcBef>
                <a:spcPts val="638"/>
              </a:spcBef>
              <a:spcAft>
                <a:spcPts val="1425"/>
              </a:spcAft>
              <a:buClr>
                <a:srgbClr val="000099"/>
              </a:buClr>
              <a:buSzPct val="100000"/>
              <a:defRPr/>
            </a:pPr>
            <a:endParaRPr lang="en-US" sz="1200" b="1" dirty="0" smtClean="0">
              <a:solidFill>
                <a:schemeClr val="tx1"/>
              </a:solidFill>
            </a:endParaRPr>
          </a:p>
          <a:p>
            <a:pPr marL="344488" indent="-342900" eaLnBrk="1" hangingPunct="1">
              <a:lnSpc>
                <a:spcPct val="80000"/>
              </a:lnSpc>
              <a:spcBef>
                <a:spcPts val="638"/>
              </a:spcBef>
              <a:spcAft>
                <a:spcPts val="1425"/>
              </a:spcAft>
              <a:buClr>
                <a:srgbClr val="000099"/>
              </a:buClr>
              <a:buSzPct val="100000"/>
              <a:buFont typeface="Arial" panose="020B0604020202020204" pitchFamily="34" charset="0"/>
              <a:buChar char="•"/>
              <a:defRPr/>
            </a:pPr>
            <a:r>
              <a:rPr lang="en-US" sz="2400" dirty="0" smtClean="0">
                <a:solidFill>
                  <a:schemeClr val="tx1"/>
                </a:solidFill>
              </a:rPr>
              <a:t>Joint </a:t>
            </a:r>
            <a:r>
              <a:rPr lang="en-US" sz="2400" dirty="0" smtClean="0">
                <a:solidFill>
                  <a:schemeClr val="tx1"/>
                </a:solidFill>
              </a:rPr>
              <a:t>UN-AU analysis and understanding of conflicts.</a:t>
            </a:r>
          </a:p>
          <a:p>
            <a:pPr marL="344488" indent="-342900" eaLnBrk="1" hangingPunct="1">
              <a:lnSpc>
                <a:spcPct val="80000"/>
              </a:lnSpc>
              <a:spcBef>
                <a:spcPts val="638"/>
              </a:spcBef>
              <a:spcAft>
                <a:spcPts val="1425"/>
              </a:spcAft>
              <a:buClr>
                <a:srgbClr val="000099"/>
              </a:buClr>
              <a:buSzPct val="100000"/>
              <a:buFont typeface="Arial" panose="020B0604020202020204" pitchFamily="34" charset="0"/>
              <a:buChar char="•"/>
              <a:defRPr/>
            </a:pPr>
            <a:r>
              <a:rPr lang="en-US" sz="2400" dirty="0" smtClean="0">
                <a:solidFill>
                  <a:schemeClr val="tx1"/>
                </a:solidFill>
              </a:rPr>
              <a:t>Early engagement in effective conflict prevention.</a:t>
            </a:r>
          </a:p>
          <a:p>
            <a:pPr marL="344488" indent="-342900" eaLnBrk="1" hangingPunct="1">
              <a:lnSpc>
                <a:spcPct val="80000"/>
              </a:lnSpc>
              <a:spcBef>
                <a:spcPts val="638"/>
              </a:spcBef>
              <a:spcAft>
                <a:spcPts val="1425"/>
              </a:spcAft>
              <a:buClr>
                <a:srgbClr val="000099"/>
              </a:buClr>
              <a:buSzPct val="100000"/>
              <a:buFont typeface="Arial" panose="020B0604020202020204" pitchFamily="34" charset="0"/>
              <a:buChar char="•"/>
              <a:defRPr/>
            </a:pPr>
            <a:r>
              <a:rPr lang="en-US" sz="2400" dirty="0" smtClean="0">
                <a:solidFill>
                  <a:schemeClr val="tx1"/>
                </a:solidFill>
              </a:rPr>
              <a:t>Emphasis on the political solutions of conflicts.</a:t>
            </a:r>
          </a:p>
          <a:p>
            <a:pPr marL="344488" indent="-342900" eaLnBrk="1" hangingPunct="1">
              <a:lnSpc>
                <a:spcPct val="80000"/>
              </a:lnSpc>
              <a:spcBef>
                <a:spcPts val="638"/>
              </a:spcBef>
              <a:spcAft>
                <a:spcPts val="1425"/>
              </a:spcAft>
              <a:buClr>
                <a:srgbClr val="000099"/>
              </a:buClr>
              <a:buSzPct val="100000"/>
              <a:buFont typeface="Arial" panose="020B0604020202020204" pitchFamily="34" charset="0"/>
              <a:buChar char="•"/>
              <a:defRPr/>
            </a:pPr>
            <a:r>
              <a:rPr lang="en-US" sz="2400" dirty="0" smtClean="0">
                <a:solidFill>
                  <a:schemeClr val="tx1"/>
                </a:solidFill>
              </a:rPr>
              <a:t>Coordinated mediation efforts.</a:t>
            </a:r>
          </a:p>
          <a:p>
            <a:pPr marL="344488" indent="-342900" eaLnBrk="1" hangingPunct="1">
              <a:lnSpc>
                <a:spcPct val="80000"/>
              </a:lnSpc>
              <a:spcBef>
                <a:spcPts val="638"/>
              </a:spcBef>
              <a:spcAft>
                <a:spcPts val="1425"/>
              </a:spcAft>
              <a:buClr>
                <a:srgbClr val="000099"/>
              </a:buClr>
              <a:buSzPct val="100000"/>
              <a:buFont typeface="Arial" panose="020B0604020202020204" pitchFamily="34" charset="0"/>
              <a:buChar char="•"/>
              <a:defRPr/>
            </a:pPr>
            <a:r>
              <a:rPr lang="en-US" sz="2400" dirty="0" smtClean="0">
                <a:solidFill>
                  <a:schemeClr val="tx1"/>
                </a:solidFill>
              </a:rPr>
              <a:t>Enhanced partnership in peace operations.</a:t>
            </a:r>
          </a:p>
          <a:p>
            <a:pPr marL="344488" indent="-342900" eaLnBrk="1" hangingPunct="1">
              <a:lnSpc>
                <a:spcPct val="80000"/>
              </a:lnSpc>
              <a:spcBef>
                <a:spcPts val="638"/>
              </a:spcBef>
              <a:spcAft>
                <a:spcPts val="1425"/>
              </a:spcAft>
              <a:buClr>
                <a:srgbClr val="000099"/>
              </a:buClr>
              <a:buSzPct val="100000"/>
              <a:buFont typeface="Arial" panose="020B0604020202020204" pitchFamily="34" charset="0"/>
              <a:buChar char="•"/>
              <a:defRPr/>
            </a:pPr>
            <a:r>
              <a:rPr lang="en-US" sz="2400" dirty="0" smtClean="0">
                <a:solidFill>
                  <a:schemeClr val="tx1"/>
                </a:solidFill>
              </a:rPr>
              <a:t>Enhance coordination and coordination in peacebuilding strategies.   </a:t>
            </a:r>
            <a:endParaRPr lang="en-US" sz="2400" dirty="0" smtClean="0">
              <a:solidFill>
                <a:schemeClr val="tx1"/>
              </a:solidFill>
            </a:endParaRPr>
          </a:p>
          <a:p>
            <a:pPr marL="344488" indent="-342900" eaLnBrk="1" hangingPunct="1">
              <a:lnSpc>
                <a:spcPct val="80000"/>
              </a:lnSpc>
              <a:spcBef>
                <a:spcPts val="638"/>
              </a:spcBef>
              <a:spcAft>
                <a:spcPts val="1425"/>
              </a:spcAft>
              <a:buClr>
                <a:srgbClr val="000099"/>
              </a:buClr>
              <a:buSzPct val="100000"/>
              <a:buFont typeface="Arial" panose="020B0604020202020204" pitchFamily="34" charset="0"/>
              <a:buChar char="•"/>
              <a:defRPr/>
            </a:pPr>
            <a:r>
              <a:rPr lang="en-US" sz="2400" dirty="0" smtClean="0">
                <a:solidFill>
                  <a:schemeClr val="tx1"/>
                </a:solidFill>
              </a:rPr>
              <a:t>Ownership </a:t>
            </a:r>
            <a:r>
              <a:rPr lang="en-US" sz="2400" dirty="0">
                <a:solidFill>
                  <a:schemeClr val="tx1"/>
                </a:solidFill>
              </a:rPr>
              <a:t>and </a:t>
            </a:r>
            <a:r>
              <a:rPr lang="en-US" sz="2400" dirty="0" smtClean="0">
                <a:solidFill>
                  <a:schemeClr val="tx1"/>
                </a:solidFill>
              </a:rPr>
              <a:t>comparative advantages. </a:t>
            </a:r>
            <a:endParaRPr lang="en-US" sz="2400" dirty="0">
              <a:solidFill>
                <a:schemeClr val="tx1"/>
              </a:solidFill>
            </a:endParaRPr>
          </a:p>
          <a:p>
            <a:pPr marL="1588" indent="0" eaLnBrk="1" hangingPunct="1">
              <a:lnSpc>
                <a:spcPct val="80000"/>
              </a:lnSpc>
              <a:spcBef>
                <a:spcPts val="638"/>
              </a:spcBef>
              <a:spcAft>
                <a:spcPts val="1425"/>
              </a:spcAft>
              <a:buClr>
                <a:srgbClr val="000099"/>
              </a:buClr>
              <a:buSzPct val="100000"/>
              <a:defRPr/>
            </a:pPr>
            <a:endParaRPr lang="en-US" sz="2400" b="1" dirty="0" smtClean="0">
              <a:solidFill>
                <a:schemeClr val="tx1"/>
              </a:solidFill>
              <a:ea typeface="Times New Roman" panose="02020603050405020304" pitchFamily="18" charset="0"/>
            </a:endParaRPr>
          </a:p>
        </p:txBody>
      </p:sp>
      <p:sp>
        <p:nvSpPr>
          <p:cNvPr id="5" name="Rectangle 4"/>
          <p:cNvSpPr/>
          <p:nvPr/>
        </p:nvSpPr>
        <p:spPr>
          <a:xfrm>
            <a:off x="376518" y="115888"/>
            <a:ext cx="11403106" cy="769441"/>
          </a:xfrm>
          <a:prstGeom prst="rect">
            <a:avLst/>
          </a:prstGeom>
        </p:spPr>
        <p:txBody>
          <a:bodyPr wrap="square">
            <a:spAutoFit/>
          </a:bodyPr>
          <a:lstStyle/>
          <a:p>
            <a:pPr algn="ctr">
              <a:defRPr/>
            </a:pPr>
            <a:r>
              <a:rPr lang="en-US" sz="4400" b="1" u="sng" dirty="0" smtClean="0">
                <a:effectLst>
                  <a:outerShdw blurRad="38100" dist="38100" dir="2700000" algn="tl">
                    <a:srgbClr val="C0C0C0"/>
                  </a:outerShdw>
                </a:effectLst>
                <a:latin typeface="+mj-lt"/>
                <a:ea typeface="Microsoft YaHei" pitchFamily="34" charset="-122"/>
                <a:cs typeface="Arial" panose="020B0604020202020204" pitchFamily="34" charset="0"/>
              </a:rPr>
              <a:t>Conclusions</a:t>
            </a:r>
            <a:endParaRPr lang="en-US" sz="4400" u="sng" dirty="0">
              <a:latin typeface="+mj-lt"/>
            </a:endParaRPr>
          </a:p>
        </p:txBody>
      </p:sp>
    </p:spTree>
    <p:extLst>
      <p:ext uri="{BB962C8B-B14F-4D97-AF65-F5344CB8AC3E}">
        <p14:creationId xmlns:p14="http://schemas.microsoft.com/office/powerpoint/2010/main" val="514840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755" y="2755628"/>
            <a:ext cx="10515600" cy="1325563"/>
          </a:xfrm>
        </p:spPr>
        <p:txBody>
          <a:bodyPr>
            <a:normAutofit/>
          </a:bodyPr>
          <a:lstStyle/>
          <a:p>
            <a:pPr algn="ctr"/>
            <a:r>
              <a:rPr lang="en-US" sz="8800" b="1" dirty="0" smtClean="0"/>
              <a:t>Q &amp; A</a:t>
            </a:r>
            <a:endParaRPr lang="en-US" sz="8800" b="1" dirty="0"/>
          </a:p>
        </p:txBody>
      </p:sp>
    </p:spTree>
    <p:extLst>
      <p:ext uri="{BB962C8B-B14F-4D97-AF65-F5344CB8AC3E}">
        <p14:creationId xmlns:p14="http://schemas.microsoft.com/office/powerpoint/2010/main" val="3489988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998"/>
            <a:ext cx="10515600" cy="1325563"/>
          </a:xfrm>
        </p:spPr>
        <p:txBody>
          <a:bodyPr/>
          <a:lstStyle/>
          <a:p>
            <a:pPr algn="ctr"/>
            <a:r>
              <a:rPr lang="en-US" b="1" u="sng" dirty="0" smtClean="0"/>
              <a:t>Introduction</a:t>
            </a:r>
            <a:endParaRPr lang="en-US" b="1" u="sng" dirty="0"/>
          </a:p>
        </p:txBody>
      </p:sp>
      <p:sp>
        <p:nvSpPr>
          <p:cNvPr id="3" name="Content Placeholder 2"/>
          <p:cNvSpPr>
            <a:spLocks noGrp="1"/>
          </p:cNvSpPr>
          <p:nvPr>
            <p:ph idx="1"/>
          </p:nvPr>
        </p:nvSpPr>
        <p:spPr>
          <a:xfrm>
            <a:off x="580913" y="1384561"/>
            <a:ext cx="11101892" cy="5156088"/>
          </a:xfrm>
        </p:spPr>
        <p:txBody>
          <a:bodyPr>
            <a:normAutofit fontScale="92500"/>
          </a:bodyPr>
          <a:lstStyle/>
          <a:p>
            <a:r>
              <a:rPr lang="en-US" dirty="0" smtClean="0"/>
              <a:t>A society </a:t>
            </a:r>
            <a:r>
              <a:rPr lang="en-US" dirty="0"/>
              <a:t>is in a state of perpetual </a:t>
            </a:r>
            <a:r>
              <a:rPr lang="en-US" b="1" dirty="0"/>
              <a:t>conflict</a:t>
            </a:r>
            <a:r>
              <a:rPr lang="en-US" dirty="0"/>
              <a:t> due to competition for limited resources. It holds that social order is maintained by domination and power, rather than consensus and </a:t>
            </a:r>
            <a:r>
              <a:rPr lang="en-US" dirty="0" smtClean="0"/>
              <a:t>conformity- </a:t>
            </a:r>
            <a:r>
              <a:rPr lang="en-US" dirty="0"/>
              <a:t>Karl Marx </a:t>
            </a:r>
            <a:r>
              <a:rPr lang="en-US" dirty="0" smtClean="0"/>
              <a:t>(</a:t>
            </a:r>
            <a:r>
              <a:rPr lang="en-US" b="1" dirty="0" smtClean="0"/>
              <a:t>Conflict </a:t>
            </a:r>
            <a:r>
              <a:rPr lang="en-US" b="1" dirty="0" smtClean="0"/>
              <a:t>Theory</a:t>
            </a:r>
            <a:r>
              <a:rPr lang="en-US" b="1" dirty="0" smtClean="0"/>
              <a:t>).</a:t>
            </a:r>
          </a:p>
          <a:p>
            <a:pPr marL="0" indent="0">
              <a:buNone/>
            </a:pPr>
            <a:endParaRPr lang="en-US" b="1" dirty="0"/>
          </a:p>
          <a:p>
            <a:r>
              <a:rPr lang="en-US" dirty="0"/>
              <a:t>A mix of political, economic, social, cultural, technological factors underlie the majority of conflicts</a:t>
            </a:r>
            <a:r>
              <a:rPr lang="en-US" dirty="0" smtClean="0"/>
              <a:t>.</a:t>
            </a:r>
          </a:p>
          <a:p>
            <a:endParaRPr lang="en-US" dirty="0"/>
          </a:p>
          <a:p>
            <a:r>
              <a:rPr lang="en-US" dirty="0" smtClean="0"/>
              <a:t> </a:t>
            </a:r>
            <a:r>
              <a:rPr lang="en-US" dirty="0"/>
              <a:t>Effective solutions  call for </a:t>
            </a:r>
            <a:r>
              <a:rPr lang="en-US" dirty="0" smtClean="0"/>
              <a:t>deeper understanding of the </a:t>
            </a:r>
            <a:r>
              <a:rPr lang="en-US" dirty="0"/>
              <a:t>dynamics in the causal and secondary factors.</a:t>
            </a:r>
          </a:p>
          <a:p>
            <a:pPr marL="0" indent="0">
              <a:buNone/>
            </a:pPr>
            <a:endParaRPr lang="en-US" dirty="0"/>
          </a:p>
          <a:p>
            <a:r>
              <a:rPr lang="en-US" dirty="0"/>
              <a:t>Effective </a:t>
            </a:r>
            <a:r>
              <a:rPr lang="en-US" dirty="0"/>
              <a:t>and efficient </a:t>
            </a:r>
            <a:r>
              <a:rPr lang="en-US" dirty="0"/>
              <a:t>responses call for Partnerships based on the actors’ comparative advantages. </a:t>
            </a:r>
            <a:endParaRPr lang="en-US" dirty="0"/>
          </a:p>
        </p:txBody>
      </p:sp>
    </p:spTree>
    <p:extLst>
      <p:ext uri="{BB962C8B-B14F-4D97-AF65-F5344CB8AC3E}">
        <p14:creationId xmlns:p14="http://schemas.microsoft.com/office/powerpoint/2010/main" val="3373323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270" y="300580"/>
            <a:ext cx="10515600" cy="818216"/>
          </a:xfrm>
        </p:spPr>
        <p:txBody>
          <a:bodyPr/>
          <a:lstStyle/>
          <a:p>
            <a:pPr algn="ctr"/>
            <a:r>
              <a:rPr lang="en-US" b="1" u="sng" dirty="0" smtClean="0"/>
              <a:t>Background</a:t>
            </a:r>
            <a:endParaRPr lang="en-US" b="1" u="sng" dirty="0"/>
          </a:p>
        </p:txBody>
      </p:sp>
      <p:sp>
        <p:nvSpPr>
          <p:cNvPr id="3" name="Content Placeholder 2"/>
          <p:cNvSpPr>
            <a:spLocks noGrp="1"/>
          </p:cNvSpPr>
          <p:nvPr>
            <p:ph idx="1"/>
          </p:nvPr>
        </p:nvSpPr>
        <p:spPr>
          <a:xfrm>
            <a:off x="311972" y="1541417"/>
            <a:ext cx="11779624" cy="4235439"/>
          </a:xfrm>
        </p:spPr>
        <p:txBody>
          <a:bodyPr>
            <a:normAutofit/>
          </a:bodyPr>
          <a:lstStyle/>
          <a:p>
            <a:pPr>
              <a:lnSpc>
                <a:spcPct val="150000"/>
              </a:lnSpc>
            </a:pPr>
            <a:r>
              <a:rPr lang="en-US" i="1" dirty="0" smtClean="0"/>
              <a:t>World Summit Outcome of 24 October 2005.</a:t>
            </a:r>
          </a:p>
          <a:p>
            <a:pPr marL="0" indent="0">
              <a:lnSpc>
                <a:spcPct val="150000"/>
              </a:lnSpc>
              <a:buNone/>
            </a:pPr>
            <a:endParaRPr lang="en-US" sz="800" i="1" dirty="0" smtClean="0"/>
          </a:p>
          <a:p>
            <a:pPr>
              <a:lnSpc>
                <a:spcPct val="100000"/>
              </a:lnSpc>
              <a:spcBef>
                <a:spcPts val="0"/>
              </a:spcBef>
            </a:pPr>
            <a:r>
              <a:rPr lang="en-US" i="1" dirty="0" smtClean="0"/>
              <a:t>Enhanced UN-AU Cooperation: Framework for Ten Year Capacity Building Programme-Nov 2006. Now replaced with the </a:t>
            </a:r>
            <a:r>
              <a:rPr lang="en-US" i="1" dirty="0"/>
              <a:t>Partnership on Africa’s Integration and Development </a:t>
            </a:r>
            <a:r>
              <a:rPr lang="en-US" i="1" dirty="0" smtClean="0"/>
              <a:t>Agenda </a:t>
            </a:r>
            <a:r>
              <a:rPr lang="en-US" i="1" dirty="0" smtClean="0">
                <a:solidFill>
                  <a:srgbClr val="FF0000"/>
                </a:solidFill>
              </a:rPr>
              <a:t>(PAIDA).</a:t>
            </a:r>
          </a:p>
          <a:p>
            <a:pPr marL="0" indent="0">
              <a:lnSpc>
                <a:spcPct val="150000"/>
              </a:lnSpc>
              <a:spcBef>
                <a:spcPts val="0"/>
              </a:spcBef>
              <a:buNone/>
            </a:pPr>
            <a:endParaRPr lang="en-US" sz="1100" i="1" dirty="0" smtClean="0"/>
          </a:p>
          <a:p>
            <a:pPr>
              <a:lnSpc>
                <a:spcPct val="100000"/>
              </a:lnSpc>
            </a:pPr>
            <a:r>
              <a:rPr lang="en-US" i="1" dirty="0" smtClean="0"/>
              <a:t>The report of the High Level Independent Panel on UN Peace Operations (HIPPO-2015) and the subsequent SG report.</a:t>
            </a:r>
          </a:p>
          <a:p>
            <a:pPr>
              <a:lnSpc>
                <a:spcPct val="150000"/>
              </a:lnSpc>
            </a:pPr>
            <a:endParaRPr lang="en-US" i="1" dirty="0"/>
          </a:p>
        </p:txBody>
      </p:sp>
    </p:spTree>
    <p:extLst>
      <p:ext uri="{BB962C8B-B14F-4D97-AF65-F5344CB8AC3E}">
        <p14:creationId xmlns:p14="http://schemas.microsoft.com/office/powerpoint/2010/main" val="1151153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760"/>
            <a:ext cx="10515600" cy="904277"/>
          </a:xfrm>
        </p:spPr>
        <p:txBody>
          <a:bodyPr/>
          <a:lstStyle/>
          <a:p>
            <a:pPr algn="ctr"/>
            <a:r>
              <a:rPr lang="en-US" b="1" u="sng" dirty="0" smtClean="0"/>
              <a:t>Normative Principles</a:t>
            </a:r>
            <a:endParaRPr lang="en-US" b="1" u="sng" dirty="0"/>
          </a:p>
        </p:txBody>
      </p:sp>
      <p:sp>
        <p:nvSpPr>
          <p:cNvPr id="3" name="Content Placeholder 2"/>
          <p:cNvSpPr>
            <a:spLocks noGrp="1"/>
          </p:cNvSpPr>
          <p:nvPr>
            <p:ph idx="1"/>
          </p:nvPr>
        </p:nvSpPr>
        <p:spPr>
          <a:xfrm>
            <a:off x="838200" y="1552174"/>
            <a:ext cx="10515600" cy="4822500"/>
          </a:xfrm>
        </p:spPr>
        <p:txBody>
          <a:bodyPr>
            <a:normAutofit/>
          </a:bodyPr>
          <a:lstStyle/>
          <a:p>
            <a:r>
              <a:rPr lang="en-US" b="1" dirty="0" smtClean="0"/>
              <a:t>Chapter 8 of the UN Charter.</a:t>
            </a:r>
          </a:p>
          <a:p>
            <a:pPr marL="0" indent="0">
              <a:buNone/>
            </a:pPr>
            <a:r>
              <a:rPr lang="en-US" sz="1700" i="1" dirty="0" smtClean="0"/>
              <a:t>	</a:t>
            </a:r>
            <a:r>
              <a:rPr lang="en-US" sz="1800" i="1" dirty="0" smtClean="0"/>
              <a:t>-</a:t>
            </a:r>
            <a:r>
              <a:rPr lang="en-US" sz="2000" i="1" dirty="0" smtClean="0"/>
              <a:t>Article </a:t>
            </a:r>
            <a:r>
              <a:rPr lang="en-US" sz="2000" i="1" dirty="0"/>
              <a:t>52 </a:t>
            </a:r>
            <a:r>
              <a:rPr lang="en-US" sz="2000" i="1" dirty="0" smtClean="0"/>
              <a:t>.1</a:t>
            </a:r>
            <a:r>
              <a:rPr lang="en-US" sz="2000" i="1" dirty="0"/>
              <a:t>. Nothing in the present Charter precludes the </a:t>
            </a:r>
            <a:r>
              <a:rPr lang="en-US" sz="2000" b="1" i="1" u="sng" dirty="0"/>
              <a:t>existence of regional </a:t>
            </a:r>
            <a:r>
              <a:rPr lang="en-US" sz="2000" b="1" i="1" dirty="0" smtClean="0"/>
              <a:t>	</a:t>
            </a:r>
            <a:r>
              <a:rPr lang="en-US" sz="2000" b="1" i="1" u="sng" dirty="0" smtClean="0"/>
              <a:t>arrangements </a:t>
            </a:r>
            <a:r>
              <a:rPr lang="en-US" sz="2000" i="1" dirty="0"/>
              <a:t>or </a:t>
            </a:r>
            <a:r>
              <a:rPr lang="en-US" sz="2000" i="1" dirty="0" smtClean="0"/>
              <a:t>	agencies for </a:t>
            </a:r>
            <a:r>
              <a:rPr lang="en-US" sz="2000" i="1" dirty="0"/>
              <a:t>dealing with such matters relating to the </a:t>
            </a:r>
            <a:r>
              <a:rPr lang="en-US" sz="2000" i="1" dirty="0" smtClean="0"/>
              <a:t>	maintenance </a:t>
            </a:r>
            <a:r>
              <a:rPr lang="en-US" sz="2000" i="1" dirty="0"/>
              <a:t>of </a:t>
            </a:r>
            <a:r>
              <a:rPr lang="en-US" sz="2000" b="1" i="1" u="sng" dirty="0"/>
              <a:t>international peace and </a:t>
            </a:r>
            <a:r>
              <a:rPr lang="en-US" sz="2000" b="1" i="1" u="sng" dirty="0" smtClean="0"/>
              <a:t>security </a:t>
            </a:r>
            <a:r>
              <a:rPr lang="en-US" sz="2000" b="1" i="1" u="sng" dirty="0"/>
              <a:t>as are </a:t>
            </a:r>
            <a:r>
              <a:rPr lang="en-US" sz="2000" b="1" i="1" u="sng" dirty="0" smtClean="0"/>
              <a:t>appropriate </a:t>
            </a:r>
            <a:r>
              <a:rPr lang="en-US" sz="2000" b="1" i="1" u="sng" dirty="0"/>
              <a:t>for regional </a:t>
            </a:r>
            <a:r>
              <a:rPr lang="en-US" sz="2000" b="1" i="1" dirty="0" smtClean="0"/>
              <a:t>	</a:t>
            </a:r>
            <a:r>
              <a:rPr lang="en-US" sz="2000" b="1" i="1" u="sng" dirty="0" smtClean="0"/>
              <a:t>action</a:t>
            </a:r>
            <a:r>
              <a:rPr lang="en-US" sz="2000" i="1" dirty="0"/>
              <a:t>, provided that such arrangements or agencies and </a:t>
            </a:r>
            <a:r>
              <a:rPr lang="en-US" sz="2000" i="1" dirty="0" smtClean="0"/>
              <a:t>their </a:t>
            </a:r>
            <a:r>
              <a:rPr lang="en-US" sz="2000" i="1" dirty="0"/>
              <a:t>activities are </a:t>
            </a:r>
            <a:r>
              <a:rPr lang="en-US" sz="2000" b="1" i="1" u="sng" dirty="0" smtClean="0"/>
              <a:t>consistent </a:t>
            </a:r>
            <a:r>
              <a:rPr lang="en-US" sz="2000" b="1" i="1" dirty="0" smtClean="0"/>
              <a:t>	</a:t>
            </a:r>
            <a:r>
              <a:rPr lang="en-US" sz="2000" b="1" i="1" u="sng" dirty="0" smtClean="0"/>
              <a:t>with </a:t>
            </a:r>
            <a:r>
              <a:rPr lang="en-US" sz="2000" b="1" i="1" u="sng" dirty="0"/>
              <a:t>the Purposes and Principles of the United </a:t>
            </a:r>
            <a:r>
              <a:rPr lang="en-US" sz="2000" b="1" i="1" u="sng" dirty="0" smtClean="0"/>
              <a:t>Nations</a:t>
            </a:r>
            <a:r>
              <a:rPr lang="en-US" sz="2000" i="1" dirty="0" smtClean="0"/>
              <a:t>.</a:t>
            </a:r>
          </a:p>
          <a:p>
            <a:pPr marL="0" indent="0">
              <a:buNone/>
            </a:pPr>
            <a:endParaRPr lang="en-US" sz="1700" i="1" dirty="0"/>
          </a:p>
          <a:p>
            <a:r>
              <a:rPr lang="en-US" b="1" dirty="0" smtClean="0"/>
              <a:t>AU Peace and Security Protocol</a:t>
            </a:r>
          </a:p>
          <a:p>
            <a:pPr marL="0" indent="0">
              <a:buNone/>
            </a:pPr>
            <a:r>
              <a:rPr lang="en-US" dirty="0" smtClean="0"/>
              <a:t>	- </a:t>
            </a:r>
            <a:r>
              <a:rPr lang="en-US" sz="1800" i="1" dirty="0" smtClean="0"/>
              <a:t>MINDFUL of the provisions of </a:t>
            </a:r>
            <a:r>
              <a:rPr lang="en-US" sz="1800" b="1" i="1" u="sng" dirty="0" smtClean="0"/>
              <a:t>the Charter of the United Nations</a:t>
            </a:r>
            <a:r>
              <a:rPr lang="en-US" sz="1800" i="1" dirty="0" smtClean="0"/>
              <a:t>, conferring on the Security Council 	</a:t>
            </a:r>
            <a:r>
              <a:rPr lang="en-US" sz="1800" b="1" i="1" u="sng" dirty="0" smtClean="0"/>
              <a:t>primary responsibility for the maintenance of international peace and security</a:t>
            </a:r>
            <a:r>
              <a:rPr lang="en-US" sz="1800" i="1" dirty="0" smtClean="0"/>
              <a:t>, as well as the 	provisions of the Charter on the </a:t>
            </a:r>
            <a:r>
              <a:rPr lang="en-US" sz="1800" b="1" i="1" u="sng" dirty="0" smtClean="0"/>
              <a:t>role of regional arrangements or agencies in the maintenance of </a:t>
            </a:r>
            <a:r>
              <a:rPr lang="en-US" sz="1800" b="1" i="1" dirty="0" smtClean="0"/>
              <a:t>	</a:t>
            </a:r>
            <a:r>
              <a:rPr lang="en-US" sz="1800" b="1" i="1" u="sng" dirty="0" smtClean="0"/>
              <a:t>international peace and security</a:t>
            </a:r>
            <a:r>
              <a:rPr lang="en-US" sz="1800" i="1" dirty="0" smtClean="0"/>
              <a:t>, and the </a:t>
            </a:r>
            <a:r>
              <a:rPr lang="en-US" sz="1800" b="1" i="1" u="sng" dirty="0" smtClean="0">
                <a:solidFill>
                  <a:srgbClr val="FF0000"/>
                </a:solidFill>
              </a:rPr>
              <a:t>need to forge closer cooperation and partnership 	</a:t>
            </a:r>
            <a:r>
              <a:rPr lang="en-US" sz="1800" b="1" i="1" dirty="0" smtClean="0">
                <a:solidFill>
                  <a:srgbClr val="FF0000"/>
                </a:solidFill>
              </a:rPr>
              <a:t>	</a:t>
            </a:r>
            <a:r>
              <a:rPr lang="en-US" sz="1800" b="1" i="1" u="sng" dirty="0" smtClean="0">
                <a:solidFill>
                  <a:srgbClr val="FF0000"/>
                </a:solidFill>
              </a:rPr>
              <a:t>between 	the United Nations, other international organizations and the African Union</a:t>
            </a:r>
            <a:r>
              <a:rPr lang="en-US" sz="1800" b="1" i="1" u="sng" dirty="0" smtClean="0"/>
              <a:t>, in the </a:t>
            </a:r>
            <a:r>
              <a:rPr lang="en-US" sz="1800" b="1" i="1" dirty="0" smtClean="0"/>
              <a:t>	</a:t>
            </a:r>
            <a:r>
              <a:rPr lang="en-US" sz="1800" b="1" i="1" u="sng" dirty="0" smtClean="0"/>
              <a:t>promotion and maintenance of peace, security and stability in Africa</a:t>
            </a:r>
            <a:r>
              <a:rPr lang="en-US" sz="1800" i="1" dirty="0" smtClean="0"/>
              <a:t>;</a:t>
            </a:r>
          </a:p>
        </p:txBody>
      </p:sp>
    </p:spTree>
    <p:extLst>
      <p:ext uri="{BB962C8B-B14F-4D97-AF65-F5344CB8AC3E}">
        <p14:creationId xmlns:p14="http://schemas.microsoft.com/office/powerpoint/2010/main" val="775028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252804" y="1071154"/>
            <a:ext cx="11645153" cy="5603966"/>
          </a:xfrm>
        </p:spPr>
        <p:txBody>
          <a:bodyPr>
            <a:noAutofit/>
          </a:bodyPr>
          <a:lstStyle/>
          <a:p>
            <a:pPr marL="573088" indent="-571500">
              <a:lnSpc>
                <a:spcPct val="100000"/>
              </a:lnSpc>
              <a:spcBef>
                <a:spcPts val="638"/>
              </a:spcBef>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400" dirty="0"/>
              <a:t>Global mandate: Primacy </a:t>
            </a:r>
            <a:r>
              <a:rPr lang="en-US" altLang="en-US" sz="2400" dirty="0"/>
              <a:t>of Security Council on international peace and security.</a:t>
            </a:r>
          </a:p>
          <a:p>
            <a:pPr marL="573088" indent="-571500">
              <a:lnSpc>
                <a:spcPct val="100000"/>
              </a:lnSpc>
              <a:spcBef>
                <a:spcPts val="638"/>
              </a:spcBef>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400" dirty="0"/>
              <a:t>Focus on Africa: UNSC devotes </a:t>
            </a:r>
            <a:r>
              <a:rPr lang="en-US" altLang="en-US" sz="2400" dirty="0" smtClean="0"/>
              <a:t>over 70% </a:t>
            </a:r>
            <a:r>
              <a:rPr lang="en-US" altLang="en-US" sz="2400" dirty="0"/>
              <a:t>of its time and tight PK resources (Approx. </a:t>
            </a:r>
            <a:r>
              <a:rPr lang="en-US" altLang="en-US" sz="2400" dirty="0" smtClean="0"/>
              <a:t>$7 billion and 94,154 </a:t>
            </a:r>
            <a:r>
              <a:rPr lang="en-US" altLang="en-US" sz="2400" dirty="0"/>
              <a:t>uniformed personnel) to conflicts in Africa.</a:t>
            </a:r>
          </a:p>
          <a:p>
            <a:pPr marL="573088" indent="-571500">
              <a:lnSpc>
                <a:spcPct val="100000"/>
              </a:lnSpc>
              <a:spcBef>
                <a:spcPts val="638"/>
              </a:spcBef>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400" dirty="0" smtClean="0"/>
              <a:t>Increasing nature and complexity of conflicts </a:t>
            </a:r>
            <a:r>
              <a:rPr lang="en-US" altLang="en-US" sz="2400" dirty="0"/>
              <a:t>in Africa</a:t>
            </a:r>
            <a:r>
              <a:rPr lang="en-US" altLang="en-US" sz="2400" dirty="0"/>
              <a:t>, with hardly any peace to </a:t>
            </a:r>
            <a:r>
              <a:rPr lang="en-US" altLang="en-US" sz="2400" dirty="0" smtClean="0"/>
              <a:t>keep, is beyond what a single organization can address.</a:t>
            </a:r>
            <a:endParaRPr lang="en-US" altLang="en-US" sz="2400" dirty="0"/>
          </a:p>
          <a:p>
            <a:pPr marL="573088" indent="-571500">
              <a:lnSpc>
                <a:spcPct val="100000"/>
              </a:lnSpc>
              <a:spcBef>
                <a:spcPts val="638"/>
              </a:spcBef>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400" dirty="0"/>
              <a:t>Emphasis on “</a:t>
            </a:r>
            <a:r>
              <a:rPr lang="en-US" altLang="en-US" sz="2400" i="1" dirty="0"/>
              <a:t>ownership</a:t>
            </a:r>
            <a:r>
              <a:rPr lang="en-US" altLang="en-US" sz="2400" dirty="0"/>
              <a:t>” – “</a:t>
            </a:r>
            <a:r>
              <a:rPr lang="en-US" altLang="en-US" sz="2400" i="1" dirty="0"/>
              <a:t>African solutions to African </a:t>
            </a:r>
            <a:r>
              <a:rPr lang="en-US" altLang="en-US" sz="2400" i="1" dirty="0" smtClean="0"/>
              <a:t>problems</a:t>
            </a:r>
            <a:r>
              <a:rPr lang="en-US" altLang="en-US" sz="2400" dirty="0" smtClean="0"/>
              <a:t>”, </a:t>
            </a:r>
            <a:r>
              <a:rPr lang="en-US" altLang="en-US" sz="2400" dirty="0"/>
              <a:t>with win-win </a:t>
            </a:r>
            <a:r>
              <a:rPr lang="en-US" altLang="en-US" sz="2400" dirty="0"/>
              <a:t>partnerships </a:t>
            </a:r>
            <a:r>
              <a:rPr lang="en-US" altLang="en-US" sz="2400" dirty="0"/>
              <a:t>based on complementarities.</a:t>
            </a:r>
            <a:endParaRPr lang="en-US" altLang="en-US" sz="2400" dirty="0"/>
          </a:p>
          <a:p>
            <a:pPr marL="573088" indent="-571500">
              <a:lnSpc>
                <a:spcPct val="100000"/>
              </a:lnSpc>
              <a:spcBef>
                <a:spcPts val="638"/>
              </a:spcBef>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sz="2400" dirty="0"/>
              <a:t>Comparative </a:t>
            </a:r>
            <a:r>
              <a:rPr lang="en-US" sz="2400" dirty="0"/>
              <a:t>Advantage based on proximity, understanding and willingness to </a:t>
            </a:r>
            <a:r>
              <a:rPr lang="en-US" sz="2400" dirty="0"/>
              <a:t>act </a:t>
            </a:r>
            <a:r>
              <a:rPr lang="en-US" sz="2400" dirty="0">
                <a:solidFill>
                  <a:srgbClr val="FF0000"/>
                </a:solidFill>
                <a:sym typeface="Wingdings" panose="05000000000000000000" pitchFamily="2" charset="2"/>
              </a:rPr>
              <a:t></a:t>
            </a:r>
            <a:r>
              <a:rPr lang="en-US" sz="2400" dirty="0"/>
              <a:t>ad hoc security initiatives like MNJTF, AU RCI LRA and G5 Sahel.</a:t>
            </a:r>
            <a:endParaRPr lang="en-US" altLang="en-US" sz="2400" dirty="0"/>
          </a:p>
          <a:p>
            <a:pPr marL="573088" indent="-571500">
              <a:lnSpc>
                <a:spcPct val="100000"/>
              </a:lnSpc>
              <a:spcBef>
                <a:spcPts val="638"/>
              </a:spcBef>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400" dirty="0"/>
              <a:t>Transforming the partnership into a predictable, systematic and strategic one </a:t>
            </a:r>
            <a:r>
              <a:rPr lang="en-US" altLang="en-US" sz="2400" dirty="0" smtClean="0"/>
              <a:t>(UNSCR </a:t>
            </a:r>
            <a:r>
              <a:rPr lang="en-US" altLang="en-US" sz="2400" dirty="0"/>
              <a:t>2320 (2016) and AUPSC Communique of 29 Nov 2016).</a:t>
            </a:r>
          </a:p>
          <a:p>
            <a:pPr marL="1588" indent="0">
              <a:lnSpc>
                <a:spcPct val="100000"/>
              </a:lnSpc>
              <a:buNone/>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en-US" altLang="en-US" sz="2400" dirty="0" smtClean="0"/>
          </a:p>
        </p:txBody>
      </p:sp>
      <p:sp>
        <p:nvSpPr>
          <p:cNvPr id="5" name="Rectangle 1"/>
          <p:cNvSpPr txBox="1">
            <a:spLocks noChangeArrowheads="1"/>
          </p:cNvSpPr>
          <p:nvPr/>
        </p:nvSpPr>
        <p:spPr>
          <a:xfrm>
            <a:off x="978947" y="120127"/>
            <a:ext cx="9800216" cy="600635"/>
          </a:xfrm>
          <a:prstGeom prst="rect">
            <a:avLst/>
          </a:prstGeom>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9pPr>
          </a:lstStyle>
          <a:p>
            <a:pPr algn="ctr" eaLnBrk="1" hangingPunct="1">
              <a:lnSpc>
                <a:spcPct val="93000"/>
              </a:lnSpc>
              <a:buClr>
                <a:srgbClr val="000000"/>
              </a:buClr>
              <a:buFont typeface="Times New Roman" panose="02020603050405020304" pitchFamily="18" charset="0"/>
              <a:buNone/>
              <a:defRPr/>
            </a:pPr>
            <a:r>
              <a:rPr lang="en-US" sz="4800" b="1" u="sng" dirty="0" smtClean="0">
                <a:solidFill>
                  <a:schemeClr val="tx1"/>
                </a:solidFill>
                <a:latin typeface="+mj-lt"/>
                <a:ea typeface="Microsoft YaHei" panose="020B0503020204020204" pitchFamily="34" charset="-122"/>
              </a:rPr>
              <a:t>Context</a:t>
            </a:r>
          </a:p>
        </p:txBody>
      </p:sp>
    </p:spTree>
    <p:extLst>
      <p:ext uri="{BB962C8B-B14F-4D97-AF65-F5344CB8AC3E}">
        <p14:creationId xmlns:p14="http://schemas.microsoft.com/office/powerpoint/2010/main" val="1508092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35265"/>
            <a:ext cx="10515600" cy="689125"/>
          </a:xfrm>
        </p:spPr>
        <p:txBody>
          <a:bodyPr>
            <a:noAutofit/>
          </a:bodyPr>
          <a:lstStyle/>
          <a:p>
            <a:pPr algn="ctr"/>
            <a:r>
              <a:rPr lang="en-US" sz="4800" b="1" u="sng" dirty="0" smtClean="0"/>
              <a:t>Rationale</a:t>
            </a:r>
            <a:endParaRPr lang="en-US" sz="4800" b="1" u="sng" dirty="0"/>
          </a:p>
        </p:txBody>
      </p:sp>
      <p:sp>
        <p:nvSpPr>
          <p:cNvPr id="3" name="Content Placeholder 2"/>
          <p:cNvSpPr>
            <a:spLocks noGrp="1"/>
          </p:cNvSpPr>
          <p:nvPr>
            <p:ph idx="1"/>
          </p:nvPr>
        </p:nvSpPr>
        <p:spPr>
          <a:xfrm>
            <a:off x="190051" y="1161827"/>
            <a:ext cx="11811897" cy="5271247"/>
          </a:xfrm>
        </p:spPr>
        <p:txBody>
          <a:bodyPr>
            <a:noAutofit/>
          </a:bodyPr>
          <a:lstStyle/>
          <a:p>
            <a:r>
              <a:rPr lang="en-US" sz="2400" dirty="0"/>
              <a:t>From partnerships driven by a sense of urgency to that of necessity. Is the UN behind the curve?  </a:t>
            </a:r>
          </a:p>
          <a:p>
            <a:endParaRPr lang="en-US" sz="2400" dirty="0"/>
          </a:p>
          <a:p>
            <a:r>
              <a:rPr lang="en-US" sz="2400" dirty="0"/>
              <a:t>The </a:t>
            </a:r>
            <a:r>
              <a:rPr lang="en-US" sz="2400" b="1" u="sng" dirty="0"/>
              <a:t>HIPPO Report </a:t>
            </a:r>
            <a:r>
              <a:rPr lang="en-US" sz="2400" dirty="0"/>
              <a:t>outcomes = towards a more effective management of contemporary </a:t>
            </a:r>
            <a:r>
              <a:rPr lang="en-US" sz="2400" dirty="0"/>
              <a:t>conflicts </a:t>
            </a:r>
            <a:r>
              <a:rPr lang="en-US" sz="2400" dirty="0"/>
              <a:t>through timely </a:t>
            </a:r>
            <a:r>
              <a:rPr lang="en-US" sz="2400" dirty="0"/>
              <a:t>consultative, collaborative and cooperative approaches for conflict early warning, prevention and </a:t>
            </a:r>
            <a:r>
              <a:rPr lang="en-US" sz="2400" dirty="0"/>
              <a:t>management. </a:t>
            </a:r>
            <a:r>
              <a:rPr lang="en-US" sz="2400" dirty="0"/>
              <a:t>(preventive diplomacy, mediation, peacekeeping, peace enforcement and peace building</a:t>
            </a:r>
            <a:r>
              <a:rPr lang="en-US" sz="2400" dirty="0"/>
              <a:t>).</a:t>
            </a:r>
          </a:p>
          <a:p>
            <a:pPr marL="0" indent="0">
              <a:buNone/>
            </a:pPr>
            <a:endParaRPr lang="en-US" sz="2400" dirty="0"/>
          </a:p>
          <a:p>
            <a:r>
              <a:rPr lang="en-US" sz="2400" dirty="0"/>
              <a:t>Shift from ad hoc to a systematized, structured and predictable approach to addressing conflict in Africa.</a:t>
            </a:r>
          </a:p>
          <a:p>
            <a:pPr marL="0" indent="0">
              <a:buNone/>
            </a:pPr>
            <a:endParaRPr lang="en-US" sz="2400" dirty="0"/>
          </a:p>
          <a:p>
            <a:r>
              <a:rPr lang="en-US" sz="2400" dirty="0"/>
              <a:t>Towards actualizing the long term AU &amp; UN objectives with regards to leveraging both  </a:t>
            </a:r>
            <a:r>
              <a:rPr lang="en-US" sz="2400" dirty="0"/>
              <a:t>Agendas 2063 &amp; 2030;  and the initiative to silence the guns by </a:t>
            </a:r>
            <a:r>
              <a:rPr lang="en-US" sz="2400" dirty="0"/>
              <a:t>2020.</a:t>
            </a:r>
            <a:endParaRPr lang="en-US" sz="2400" dirty="0"/>
          </a:p>
          <a:p>
            <a:pPr marL="0" indent="0">
              <a:buNone/>
            </a:pPr>
            <a:endParaRPr lang="en-US" sz="700" dirty="0" smtClean="0"/>
          </a:p>
        </p:txBody>
      </p:sp>
    </p:spTree>
    <p:extLst>
      <p:ext uri="{BB962C8B-B14F-4D97-AF65-F5344CB8AC3E}">
        <p14:creationId xmlns:p14="http://schemas.microsoft.com/office/powerpoint/2010/main" val="4069887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250825" y="1065008"/>
            <a:ext cx="11700921" cy="5712310"/>
          </a:xfrm>
        </p:spPr>
        <p:txBody>
          <a:bodyPr>
            <a:normAutofit fontScale="92500" lnSpcReduction="20000"/>
          </a:bodyPr>
          <a:lstStyle/>
          <a:p>
            <a:pPr>
              <a:lnSpc>
                <a:spcPct val="110000"/>
              </a:lnSpc>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600" dirty="0"/>
              <a:t>United Nations Liaison Office to the AU (DPA Office)- 1999;</a:t>
            </a:r>
          </a:p>
          <a:p>
            <a:pPr>
              <a:lnSpc>
                <a:spcPct val="110000"/>
              </a:lnSpc>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600" dirty="0"/>
              <a:t>Transformation from OAU to AU; PSC Protocol; establishment APSA;</a:t>
            </a:r>
          </a:p>
          <a:p>
            <a:pPr>
              <a:lnSpc>
                <a:spcPct val="110000"/>
              </a:lnSpc>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600" dirty="0"/>
              <a:t>Joint UN-AU Declaration 2006;</a:t>
            </a:r>
          </a:p>
          <a:p>
            <a:pPr>
              <a:lnSpc>
                <a:spcPct val="110000"/>
              </a:lnSpc>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600" dirty="0"/>
              <a:t>Establishment of DPKO &amp; DFS offices 2007/8;</a:t>
            </a:r>
          </a:p>
          <a:p>
            <a:pPr>
              <a:lnSpc>
                <a:spcPct val="110000"/>
              </a:lnSpc>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600" dirty="0"/>
              <a:t>Prodi Panel Report of 2008;</a:t>
            </a:r>
          </a:p>
          <a:p>
            <a:pPr>
              <a:lnSpc>
                <a:spcPct val="110000"/>
              </a:lnSpc>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600" dirty="0"/>
              <a:t>Establishment of UNOAU on 1 July 2010;</a:t>
            </a:r>
          </a:p>
          <a:p>
            <a:pPr>
              <a:lnSpc>
                <a:spcPct val="110000"/>
              </a:lnSpc>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600" dirty="0"/>
              <a:t>Restructuring of UNOAU 2013/14;</a:t>
            </a:r>
          </a:p>
          <a:p>
            <a:pPr>
              <a:lnSpc>
                <a:spcPct val="110000"/>
              </a:lnSpc>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600" dirty="0"/>
              <a:t>Recommendations of HIPPO Report of 2015;</a:t>
            </a:r>
          </a:p>
          <a:p>
            <a:pPr>
              <a:lnSpc>
                <a:spcPct val="110000"/>
              </a:lnSpc>
              <a:spcAft>
                <a:spcPts val="1425"/>
              </a:spcAft>
              <a:buClr>
                <a:srgbClr val="000099"/>
              </a:buClr>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r>
              <a:rPr lang="en-US" altLang="en-US" sz="2600" dirty="0"/>
              <a:t>Joint UN-AU Framework for an Enhanced Partnership in Peace and Security 2017.</a:t>
            </a:r>
          </a:p>
          <a:p>
            <a:pPr marL="573088" indent="-571500">
              <a:lnSpc>
                <a:spcPct val="150000"/>
              </a:lnSpc>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en-US" altLang="en-US" sz="2400" dirty="0" smtClean="0"/>
          </a:p>
        </p:txBody>
      </p:sp>
      <p:sp>
        <p:nvSpPr>
          <p:cNvPr id="5" name="Rectangle 1"/>
          <p:cNvSpPr txBox="1">
            <a:spLocks noChangeArrowheads="1"/>
          </p:cNvSpPr>
          <p:nvPr/>
        </p:nvSpPr>
        <p:spPr>
          <a:xfrm>
            <a:off x="407800" y="167062"/>
            <a:ext cx="11386969" cy="629004"/>
          </a:xfrm>
          <a:prstGeom prst="rect">
            <a:avLst/>
          </a:prstGeom>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MS PGothic" panose="020B0600070205080204" pitchFamily="34" charset="-128"/>
              </a:defRPr>
            </a:lvl9pPr>
          </a:lstStyle>
          <a:p>
            <a:pPr algn="ctr" eaLnBrk="1" hangingPunct="1">
              <a:lnSpc>
                <a:spcPct val="93000"/>
              </a:lnSpc>
              <a:buClr>
                <a:srgbClr val="000000"/>
              </a:buClr>
              <a:buFont typeface="Times New Roman" panose="02020603050405020304" pitchFamily="18" charset="0"/>
              <a:buNone/>
              <a:defRPr/>
            </a:pPr>
            <a:r>
              <a:rPr lang="en-US" sz="4000" b="1" u="sng" dirty="0" smtClean="0">
                <a:solidFill>
                  <a:schemeClr val="tx1"/>
                </a:solidFill>
                <a:effectLst>
                  <a:outerShdw blurRad="38100" dist="38100" dir="2700000" algn="tl">
                    <a:srgbClr val="C0C0C0"/>
                  </a:outerShdw>
                </a:effectLst>
                <a:latin typeface="Calibri Light" panose="020F0302020204030204" pitchFamily="34" charset="0"/>
                <a:ea typeface="Microsoft YaHei" panose="020B0503020204020204" pitchFamily="34" charset="-122"/>
              </a:rPr>
              <a:t>Evolution of Relationship</a:t>
            </a:r>
          </a:p>
        </p:txBody>
      </p:sp>
    </p:spTree>
    <p:extLst>
      <p:ext uri="{BB962C8B-B14F-4D97-AF65-F5344CB8AC3E}">
        <p14:creationId xmlns:p14="http://schemas.microsoft.com/office/powerpoint/2010/main" val="126137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50" y="182245"/>
            <a:ext cx="11940988" cy="1033369"/>
          </a:xfrm>
        </p:spPr>
        <p:txBody>
          <a:bodyPr>
            <a:noAutofit/>
          </a:bodyPr>
          <a:lstStyle/>
          <a:p>
            <a:pPr algn="ctr"/>
            <a:r>
              <a:rPr lang="en-US" altLang="en-US" sz="3600" b="1" u="sng" dirty="0" smtClean="0"/>
              <a:t/>
            </a:r>
            <a:br>
              <a:rPr lang="en-US" altLang="en-US" sz="3600" b="1" u="sng" dirty="0" smtClean="0"/>
            </a:br>
            <a:r>
              <a:rPr lang="en-US" altLang="en-US" sz="3600" b="1" u="sng" dirty="0" smtClean="0"/>
              <a:t>Development of the Joint Framework</a:t>
            </a:r>
            <a:br>
              <a:rPr lang="en-US" altLang="en-US" sz="3600" b="1" u="sng" dirty="0" smtClean="0"/>
            </a:br>
            <a:endParaRPr lang="en-US" sz="3600" b="1" u="sng" dirty="0"/>
          </a:p>
        </p:txBody>
      </p:sp>
      <p:sp>
        <p:nvSpPr>
          <p:cNvPr id="3" name="Content Placeholder 2"/>
          <p:cNvSpPr>
            <a:spLocks noGrp="1"/>
          </p:cNvSpPr>
          <p:nvPr>
            <p:ph idx="1"/>
          </p:nvPr>
        </p:nvSpPr>
        <p:spPr>
          <a:xfrm>
            <a:off x="591671" y="1688950"/>
            <a:ext cx="11198710" cy="4319964"/>
          </a:xfrm>
        </p:spPr>
        <p:txBody>
          <a:bodyPr>
            <a:normAutofit fontScale="92500"/>
          </a:bodyPr>
          <a:lstStyle/>
          <a:p>
            <a:r>
              <a:rPr lang="en-US" sz="2400" dirty="0" smtClean="0"/>
              <a:t>Over 2 years of </a:t>
            </a:r>
            <a:r>
              <a:rPr lang="en-US" sz="2400" b="1" dirty="0" smtClean="0"/>
              <a:t>extensive consultations </a:t>
            </a:r>
            <a:r>
              <a:rPr lang="en-US" sz="2400" dirty="0" smtClean="0"/>
              <a:t>between AU and </a:t>
            </a:r>
            <a:r>
              <a:rPr lang="en-US" sz="2400" dirty="0" smtClean="0"/>
              <a:t>UN.</a:t>
            </a:r>
          </a:p>
          <a:p>
            <a:endParaRPr lang="en-US" sz="2400" dirty="0"/>
          </a:p>
          <a:p>
            <a:r>
              <a:rPr lang="en-US" sz="2400" dirty="0" smtClean="0"/>
              <a:t>Joint Framework between </a:t>
            </a:r>
            <a:r>
              <a:rPr lang="en-US" sz="2400" b="1" u="sng" dirty="0" smtClean="0"/>
              <a:t>UNOAU and AU PSD </a:t>
            </a:r>
            <a:r>
              <a:rPr lang="en-US" sz="2400" dirty="0" smtClean="0"/>
              <a:t>in 2014.</a:t>
            </a:r>
          </a:p>
          <a:p>
            <a:endParaRPr lang="en-US" sz="2400" dirty="0"/>
          </a:p>
          <a:p>
            <a:r>
              <a:rPr lang="en-US" sz="2400" dirty="0" smtClean="0"/>
              <a:t>Joint Framework on Enhanced Partnership between the </a:t>
            </a:r>
            <a:r>
              <a:rPr lang="en-US" sz="2400" b="1" u="sng" dirty="0" smtClean="0"/>
              <a:t>UN and AU, </a:t>
            </a:r>
            <a:r>
              <a:rPr lang="en-US" sz="2400" dirty="0" smtClean="0"/>
              <a:t>19 Apr 2017 </a:t>
            </a:r>
            <a:r>
              <a:rPr lang="en-US" sz="2400" dirty="0" smtClean="0"/>
              <a:t>in New </a:t>
            </a:r>
            <a:r>
              <a:rPr lang="en-US" sz="2400" dirty="0" smtClean="0"/>
              <a:t>York. </a:t>
            </a:r>
          </a:p>
          <a:p>
            <a:pPr marL="0" indent="0">
              <a:buNone/>
            </a:pPr>
            <a:endParaRPr lang="en-US" sz="2400" dirty="0"/>
          </a:p>
          <a:p>
            <a:r>
              <a:rPr lang="en-US" sz="2400" dirty="0" smtClean="0"/>
              <a:t>Renewed </a:t>
            </a:r>
            <a:r>
              <a:rPr lang="en-US" sz="2400" dirty="0" smtClean="0"/>
              <a:t>commitment by both </a:t>
            </a:r>
            <a:r>
              <a:rPr lang="en-US" sz="2400" dirty="0" smtClean="0"/>
              <a:t>UNSG and AUC Chairperson to </a:t>
            </a:r>
            <a:r>
              <a:rPr lang="en-US" sz="2400" dirty="0" smtClean="0"/>
              <a:t>strengthen the </a:t>
            </a:r>
            <a:r>
              <a:rPr lang="en-US" sz="2400" dirty="0" smtClean="0"/>
              <a:t>partnership.</a:t>
            </a:r>
            <a:endParaRPr lang="en-US" sz="2400" dirty="0" smtClean="0"/>
          </a:p>
          <a:p>
            <a:endParaRPr lang="en-US" sz="2400" dirty="0"/>
          </a:p>
          <a:p>
            <a:r>
              <a:rPr lang="en-US" sz="2400" dirty="0"/>
              <a:t>Convergence of interest by both </a:t>
            </a:r>
            <a:r>
              <a:rPr lang="en-US" sz="2400" dirty="0" smtClean="0"/>
              <a:t>leaderships on matters of peace and </a:t>
            </a:r>
            <a:r>
              <a:rPr lang="en-US" sz="2400" dirty="0" smtClean="0"/>
              <a:t>security as indicated by their visits to key trouble spots in Africa on resumption of office.</a:t>
            </a:r>
            <a:endParaRPr lang="en-US" sz="2400" strike="sngStrike" dirty="0" smtClean="0"/>
          </a:p>
          <a:p>
            <a:pPr marL="0" indent="0">
              <a:buNone/>
            </a:pPr>
            <a:endParaRPr lang="en-US" sz="2400" dirty="0" smtClean="0"/>
          </a:p>
          <a:p>
            <a:pPr marL="0" indent="0">
              <a:buNone/>
            </a:pPr>
            <a:endParaRPr lang="en-US" sz="2400" dirty="0" smtClean="0"/>
          </a:p>
        </p:txBody>
      </p:sp>
    </p:spTree>
    <p:extLst>
      <p:ext uri="{BB962C8B-B14F-4D97-AF65-F5344CB8AC3E}">
        <p14:creationId xmlns:p14="http://schemas.microsoft.com/office/powerpoint/2010/main" val="1221168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214"/>
            <a:ext cx="10515600" cy="495487"/>
          </a:xfrm>
        </p:spPr>
        <p:txBody>
          <a:bodyPr>
            <a:normAutofit fontScale="90000"/>
          </a:bodyPr>
          <a:lstStyle/>
          <a:p>
            <a:pPr algn="ctr"/>
            <a:r>
              <a:rPr lang="en-US" b="1" u="sng" dirty="0" smtClean="0"/>
              <a:t>Partnership Principles</a:t>
            </a:r>
            <a:endParaRPr lang="en-US" b="1" u="sng" dirty="0"/>
          </a:p>
        </p:txBody>
      </p:sp>
      <p:sp>
        <p:nvSpPr>
          <p:cNvPr id="3" name="Content Placeholder 2"/>
          <p:cNvSpPr>
            <a:spLocks noGrp="1"/>
          </p:cNvSpPr>
          <p:nvPr>
            <p:ph idx="1"/>
          </p:nvPr>
        </p:nvSpPr>
        <p:spPr>
          <a:xfrm>
            <a:off x="483196" y="1489935"/>
            <a:ext cx="11339457" cy="5244352"/>
          </a:xfrm>
        </p:spPr>
        <p:txBody>
          <a:bodyPr>
            <a:normAutofit lnSpcReduction="10000"/>
          </a:bodyPr>
          <a:lstStyle/>
          <a:p>
            <a:pPr>
              <a:lnSpc>
                <a:spcPct val="150000"/>
              </a:lnSpc>
            </a:pPr>
            <a:r>
              <a:rPr lang="en-US" dirty="0" smtClean="0"/>
              <a:t>Attainment of peace through joint </a:t>
            </a:r>
            <a:r>
              <a:rPr lang="en-US" dirty="0" smtClean="0"/>
              <a:t>efforts. </a:t>
            </a:r>
          </a:p>
          <a:p>
            <a:pPr>
              <a:lnSpc>
                <a:spcPct val="150000"/>
              </a:lnSpc>
            </a:pPr>
            <a:r>
              <a:rPr lang="en-US" dirty="0" smtClean="0"/>
              <a:t>Priority on </a:t>
            </a:r>
            <a:r>
              <a:rPr lang="en-US" dirty="0"/>
              <a:t>prevention and the </a:t>
            </a:r>
            <a:r>
              <a:rPr lang="en-US" dirty="0" smtClean="0"/>
              <a:t>search for sustainable political solution.</a:t>
            </a:r>
          </a:p>
          <a:p>
            <a:pPr>
              <a:lnSpc>
                <a:spcPct val="150000"/>
              </a:lnSpc>
            </a:pPr>
            <a:r>
              <a:rPr lang="en-US" dirty="0" smtClean="0"/>
              <a:t>POC, Human Rights and respect for IHL are fundamental.</a:t>
            </a:r>
          </a:p>
          <a:p>
            <a:pPr>
              <a:lnSpc>
                <a:spcPct val="150000"/>
              </a:lnSpc>
            </a:pPr>
            <a:r>
              <a:rPr lang="en-US" dirty="0" smtClean="0"/>
              <a:t>Mutual respect.</a:t>
            </a:r>
          </a:p>
          <a:p>
            <a:pPr>
              <a:lnSpc>
                <a:spcPct val="150000"/>
              </a:lnSpc>
            </a:pPr>
            <a:r>
              <a:rPr lang="en-US" dirty="0" smtClean="0"/>
              <a:t>Comparative advantage.</a:t>
            </a:r>
          </a:p>
          <a:p>
            <a:pPr>
              <a:lnSpc>
                <a:spcPct val="150000"/>
              </a:lnSpc>
            </a:pPr>
            <a:r>
              <a:rPr lang="en-US" dirty="0" smtClean="0"/>
              <a:t>Clear division of labor and consultation.</a:t>
            </a:r>
          </a:p>
          <a:p>
            <a:pPr>
              <a:lnSpc>
                <a:spcPct val="150000"/>
              </a:lnSpc>
            </a:pPr>
            <a:r>
              <a:rPr lang="en-US" dirty="0" smtClean="0"/>
              <a:t>Transparency and accountability.</a:t>
            </a:r>
            <a:endParaRPr lang="en-US" dirty="0"/>
          </a:p>
        </p:txBody>
      </p:sp>
      <p:sp>
        <p:nvSpPr>
          <p:cNvPr id="4" name="TextBox 3"/>
          <p:cNvSpPr txBox="1"/>
          <p:nvPr/>
        </p:nvSpPr>
        <p:spPr>
          <a:xfrm>
            <a:off x="2172423" y="663848"/>
            <a:ext cx="7137147" cy="646331"/>
          </a:xfrm>
          <a:prstGeom prst="rect">
            <a:avLst/>
          </a:prstGeom>
          <a:noFill/>
          <a:ln w="12700">
            <a:solidFill>
              <a:schemeClr val="tx1"/>
            </a:solidFill>
          </a:ln>
        </p:spPr>
        <p:txBody>
          <a:bodyPr wrap="none" rtlCol="0">
            <a:spAutoFit/>
          </a:bodyPr>
          <a:lstStyle/>
          <a:p>
            <a:pPr algn="ctr"/>
            <a:r>
              <a:rPr lang="en-US" i="1" dirty="0" smtClean="0">
                <a:solidFill>
                  <a:srgbClr val="00B0F0"/>
                </a:solidFill>
              </a:rPr>
              <a:t>Full “jointness” may not always be achievable, but maximum convergence </a:t>
            </a:r>
          </a:p>
          <a:p>
            <a:pPr algn="ctr"/>
            <a:r>
              <a:rPr lang="en-US" i="1" dirty="0" smtClean="0">
                <a:solidFill>
                  <a:srgbClr val="00B0F0"/>
                </a:solidFill>
              </a:rPr>
              <a:t>between the two Secretariats will always be the goal.</a:t>
            </a:r>
            <a:endParaRPr lang="en-US" i="1" dirty="0">
              <a:solidFill>
                <a:srgbClr val="00B0F0"/>
              </a:solidFill>
            </a:endParaRPr>
          </a:p>
        </p:txBody>
      </p:sp>
    </p:spTree>
    <p:extLst>
      <p:ext uri="{BB962C8B-B14F-4D97-AF65-F5344CB8AC3E}">
        <p14:creationId xmlns:p14="http://schemas.microsoft.com/office/powerpoint/2010/main" val="331968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6E459738D6E34EBB64C468AB9A54CC" ma:contentTypeVersion="2" ma:contentTypeDescription="Create a new document." ma:contentTypeScope="" ma:versionID="d4e4dc79369168fa5f28832af447a005">
  <xsd:schema xmlns:xsd="http://www.w3.org/2001/XMLSchema" xmlns:xs="http://www.w3.org/2001/XMLSchema" xmlns:p="http://schemas.microsoft.com/office/2006/metadata/properties" xmlns:ns1="http://schemas.microsoft.com/sharepoint/v3" xmlns:ns2="8df8337c-4e81-442e-97da-cf869c9a6eb5" targetNamespace="http://schemas.microsoft.com/office/2006/metadata/properties" ma:root="true" ma:fieldsID="8231825a134e398df0aaa5c3f811a535" ns1:_="" ns2:_="">
    <xsd:import namespace="http://schemas.microsoft.com/sharepoint/v3"/>
    <xsd:import namespace="8df8337c-4e81-442e-97da-cf869c9a6eb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df8337c-4e81-442e-97da-cf869c9a6eb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AF84DB7-8912-4D54-92BB-2337BFA4C009}"/>
</file>

<file path=customXml/itemProps2.xml><?xml version="1.0" encoding="utf-8"?>
<ds:datastoreItem xmlns:ds="http://schemas.openxmlformats.org/officeDocument/2006/customXml" ds:itemID="{F74655B5-B2E0-4E5E-9521-3A2488E3F983}"/>
</file>

<file path=customXml/itemProps3.xml><?xml version="1.0" encoding="utf-8"?>
<ds:datastoreItem xmlns:ds="http://schemas.openxmlformats.org/officeDocument/2006/customXml" ds:itemID="{40D3055C-3D4B-4EB3-90EE-17576B2A799F}"/>
</file>

<file path=docProps/app.xml><?xml version="1.0" encoding="utf-8"?>
<Properties xmlns="http://schemas.openxmlformats.org/officeDocument/2006/extended-properties" xmlns:vt="http://schemas.openxmlformats.org/officeDocument/2006/docPropsVTypes">
  <TotalTime>1831</TotalTime>
  <Words>1808</Words>
  <Application>Microsoft Office PowerPoint</Application>
  <PresentationFormat>Widescreen</PresentationFormat>
  <Paragraphs>207</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Microsoft YaHei</vt:lpstr>
      <vt:lpstr>ＭＳ Ｐゴシック</vt:lpstr>
      <vt:lpstr>Arial</vt:lpstr>
      <vt:lpstr>Calibri</vt:lpstr>
      <vt:lpstr>Calibri Light</vt:lpstr>
      <vt:lpstr>Times New Roman</vt:lpstr>
      <vt:lpstr>Wingdings</vt:lpstr>
      <vt:lpstr>Office Theme</vt:lpstr>
      <vt:lpstr>United Nations-African Union Partnership in Peace and Security    United Nations Office to the African Union  Addis Ababa 28 September, 2017 </vt:lpstr>
      <vt:lpstr>Introduction</vt:lpstr>
      <vt:lpstr>Background</vt:lpstr>
      <vt:lpstr>Normative Principles</vt:lpstr>
      <vt:lpstr>PowerPoint Presentation</vt:lpstr>
      <vt:lpstr>Rationale</vt:lpstr>
      <vt:lpstr>PowerPoint Presentation</vt:lpstr>
      <vt:lpstr> Development of the Joint Framework </vt:lpstr>
      <vt:lpstr>Partnership Principles</vt:lpstr>
      <vt:lpstr>Conflict Spectrum</vt:lpstr>
      <vt:lpstr>Essential Themes</vt:lpstr>
      <vt:lpstr>Implementation Mechanism and Process</vt:lpstr>
      <vt:lpstr>Progress</vt:lpstr>
      <vt:lpstr>Challenges</vt:lpstr>
      <vt:lpstr>Going Forward:</vt:lpstr>
      <vt:lpstr>PowerPoint Presentation</vt:lpstr>
      <vt:lpstr>Q &amp; 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Shared Responsibility and Partnerships: Insights from the United Nations</dc:title>
  <dc:creator>Nurudeen Azeez</dc:creator>
  <cp:lastModifiedBy>Nurudeen Azeez</cp:lastModifiedBy>
  <cp:revision>97</cp:revision>
  <cp:lastPrinted>2017-09-23T11:13:27Z</cp:lastPrinted>
  <dcterms:created xsi:type="dcterms:W3CDTF">2017-07-04T14:34:16Z</dcterms:created>
  <dcterms:modified xsi:type="dcterms:W3CDTF">2017-09-28T08:26:56Z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0x010100386E459738D6E34EBB64C468AB9A54CC</vt:lpwstr>
  </property>
</Properties>
</file>